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6" r:id="rId4"/>
    <p:sldId id="258" r:id="rId5"/>
    <p:sldId id="285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73" r:id="rId14"/>
    <p:sldId id="286" r:id="rId15"/>
    <p:sldId id="281" r:id="rId16"/>
    <p:sldId id="282" r:id="rId17"/>
    <p:sldId id="283" r:id="rId18"/>
    <p:sldId id="284" r:id="rId19"/>
    <p:sldId id="269" r:id="rId2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50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2A94E-77CB-3356-8AF0-22915EFBE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2327E-D0E9-8F42-5282-999A5950E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23D3E7-9668-7918-E67E-CB862100E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36454-31D6-C137-A96F-28B1FD4FA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C02DA-1758-4FFD-9707-59FB0B3F4888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281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C02DA-1758-4FFD-9707-59FB0B3F4888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700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04808-AFAF-7BB2-E419-FDD674E7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AC354-8BF6-A6D9-ADDB-85E9D3931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05A9D-2AB2-92FC-4783-D25EADDB8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37DFF-1224-7E77-3DFA-C6C4AAAD1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6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0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3318"/>
            <a:ext cx="4754880" cy="5143500"/>
          </a:xfrm>
          <a:prstGeom prst="rect">
            <a:avLst/>
          </a:prstGeom>
          <a:solidFill>
            <a:srgbClr val="1A2744"/>
          </a:solidFill>
          <a:ln w="12700">
            <a:solidFill>
              <a:srgbClr val="1A274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54864" cy="514350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274320" y="320040"/>
            <a:ext cx="4206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BioMill Galilee Ltd.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274320" y="685800"/>
            <a:ext cx="42062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9ABA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IMPACT INVESTMENT BRIEF  ·  2026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274320" y="1188720"/>
            <a:ext cx="420624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15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Turning the World's</a:t>
            </a:r>
            <a:endParaRPr lang="en-US" sz="300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Pruning Problem</a:t>
            </a:r>
            <a:endParaRPr lang="en-US" sz="300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into Food Security</a:t>
            </a:r>
            <a:endParaRPr lang="en-US" sz="3000" dirty="0"/>
          </a:p>
        </p:txBody>
      </p:sp>
      <p:sp>
        <p:nvSpPr>
          <p:cNvPr id="7" name="Shape 5"/>
          <p:cNvSpPr/>
          <p:nvPr/>
        </p:nvSpPr>
        <p:spPr>
          <a:xfrm>
            <a:off x="274320" y="3474720"/>
            <a:ext cx="2011680" cy="54864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8" name="Text 6"/>
          <p:cNvSpPr/>
          <p:nvPr/>
        </p:nvSpPr>
        <p:spPr>
          <a:xfrm>
            <a:off x="274320" y="3566160"/>
            <a:ext cx="4206240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MycoFeed™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274320" y="4069080"/>
            <a:ext cx="42062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AACC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Any source.  One product.  Negative input cost.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274320" y="4663440"/>
            <a:ext cx="42062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6A8A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Erez Ashkenazi  ·  erezsnz@gmail.com  ·  +972-52-830-8978</a:t>
            </a:r>
            <a:endParaRPr lang="en-US" sz="850" dirty="0"/>
          </a:p>
        </p:txBody>
      </p:sp>
      <p:sp>
        <p:nvSpPr>
          <p:cNvPr id="11" name="Text 9"/>
          <p:cNvSpPr/>
          <p:nvPr/>
        </p:nvSpPr>
        <p:spPr>
          <a:xfrm>
            <a:off x="5029200" y="731520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</a:rPr>
              <a:t>🌍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715000" y="731520"/>
            <a:ext cx="31546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Climate Mitigation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5715000" y="1005840"/>
            <a:ext cx="31546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tonne processed avoids ~1.8t CO₂e vs open burning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029200" y="1481328"/>
            <a:ext cx="384048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5" name="Text 13"/>
          <p:cNvSpPr/>
          <p:nvPr/>
        </p:nvSpPr>
        <p:spPr>
          <a:xfrm>
            <a:off x="5029200" y="2103120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</a:rPr>
              <a:t>🌾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5715000" y="2103120"/>
            <a:ext cx="31546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Food Security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715000" y="2377440"/>
            <a:ext cx="31546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Ruminant roughage from waste — closes the global feed gap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5029200" y="2852928"/>
            <a:ext cx="384048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9" name="Text 17"/>
          <p:cNvSpPr/>
          <p:nvPr/>
        </p:nvSpPr>
        <p:spPr>
          <a:xfrm>
            <a:off x="5029200" y="3474720"/>
            <a:ext cx="640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</a:rPr>
              <a:t>♻️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5715000" y="3474720"/>
            <a:ext cx="31546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Circular Economy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5715000" y="3749040"/>
            <a:ext cx="31546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Disposal liability becomes premium agricultural input</a:t>
            </a:r>
            <a:endParaRPr lang="en-US" sz="1050" dirty="0"/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3B9DAC65-0627-75EB-8140-AEACFA8313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4570" y="224159"/>
            <a:ext cx="461642" cy="461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Clean Two-Founder Structure —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Full Commercial Freedom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881090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930859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external equity at founding.  Commercial partners aligned by interest, not cap table.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457200" y="1234440"/>
            <a:ext cx="3931920" cy="1983868"/>
          </a:xfrm>
          <a:prstGeom prst="rect">
            <a:avLst/>
          </a:prstGeom>
          <a:solidFill>
            <a:srgbClr val="1A2744"/>
          </a:solidFill>
          <a:ln w="12700">
            <a:solidFill>
              <a:srgbClr val="1A274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2233748" y="1984245"/>
            <a:ext cx="197249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Erez Ashkenazi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2233748" y="2359149"/>
            <a:ext cx="197249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ABB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CTO &amp; Co-Founder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594360" y="2624325"/>
            <a:ext cx="3611880" cy="16459"/>
          </a:xfrm>
          <a:prstGeom prst="rect">
            <a:avLst/>
          </a:prstGeom>
          <a:solidFill>
            <a:srgbClr val="3A4A5A"/>
          </a:solidFill>
          <a:ln w="12700">
            <a:solidFill>
              <a:srgbClr val="3A4A5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0" name="Text 8"/>
          <p:cNvSpPr/>
          <p:nvPr/>
        </p:nvSpPr>
        <p:spPr>
          <a:xfrm>
            <a:off x="594360" y="2697477"/>
            <a:ext cx="3611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CCDD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CollPlant (NASDAQ) · Yemoja (Co-Founder &amp; CEO) · 20+ years scale-up · bioprocess commercialisation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754880" y="1234439"/>
            <a:ext cx="3931920" cy="1983869"/>
          </a:xfrm>
          <a:prstGeom prst="rect">
            <a:avLst/>
          </a:prstGeom>
          <a:solidFill>
            <a:srgbClr val="1A2744"/>
          </a:solidFill>
          <a:ln w="12700">
            <a:solidFill>
              <a:srgbClr val="1A274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3" name="Text 11"/>
          <p:cNvSpPr/>
          <p:nvPr/>
        </p:nvSpPr>
        <p:spPr>
          <a:xfrm>
            <a:off x="6786154" y="2016903"/>
            <a:ext cx="1717765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Pini Marco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786153" y="2391807"/>
            <a:ext cx="1717765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AABB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 &amp; R&amp;D · Co-Founder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4892040" y="2656983"/>
            <a:ext cx="3611880" cy="16459"/>
          </a:xfrm>
          <a:prstGeom prst="rect">
            <a:avLst/>
          </a:prstGeom>
          <a:solidFill>
            <a:srgbClr val="3A4A5A"/>
          </a:solidFill>
          <a:ln w="12700">
            <a:solidFill>
              <a:srgbClr val="3A4A5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Text 14"/>
          <p:cNvSpPr/>
          <p:nvPr/>
        </p:nvSpPr>
        <p:spPr>
          <a:xfrm>
            <a:off x="4892040" y="2730135"/>
            <a:ext cx="361188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CCDD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Yemoja VP R&amp;D (Co-Founder) · 14+ years bioprocess R&amp;D · solid-state fermentation specialist · purification systems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457200" y="3331225"/>
            <a:ext cx="2651760" cy="141713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8" name="Shape 16"/>
          <p:cNvSpPr/>
          <p:nvPr/>
        </p:nvSpPr>
        <p:spPr>
          <a:xfrm>
            <a:off x="457200" y="3331225"/>
            <a:ext cx="2651760" cy="45720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9" name="Text 17"/>
          <p:cNvSpPr/>
          <p:nvPr/>
        </p:nvSpPr>
        <p:spPr>
          <a:xfrm>
            <a:off x="530352" y="3396542"/>
            <a:ext cx="2468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2A6E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COMMERCIAL PARTNER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530352" y="3534486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Shamir Research Institute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530352" y="3878095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R&amp;D Facility Agreement</a:t>
            </a:r>
            <a:endParaRPr lang="en-US" sz="950" dirty="0"/>
          </a:p>
        </p:txBody>
      </p:sp>
      <p:sp>
        <p:nvSpPr>
          <p:cNvPr id="22" name="Shape 20"/>
          <p:cNvSpPr/>
          <p:nvPr/>
        </p:nvSpPr>
        <p:spPr>
          <a:xfrm>
            <a:off x="530352" y="4173322"/>
            <a:ext cx="246888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3" name="Text 21"/>
          <p:cNvSpPr/>
          <p:nvPr/>
        </p:nvSpPr>
        <p:spPr>
          <a:xfrm>
            <a:off x="548640" y="4212641"/>
            <a:ext cx="2468880" cy="444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Site · autoclave · lab · analytics. BioMill owns all IP.</a:t>
            </a:r>
            <a:endParaRPr lang="en-US" sz="950" dirty="0"/>
          </a:p>
        </p:txBody>
      </p:sp>
      <p:sp>
        <p:nvSpPr>
          <p:cNvPr id="24" name="Shape 22"/>
          <p:cNvSpPr/>
          <p:nvPr/>
        </p:nvSpPr>
        <p:spPr>
          <a:xfrm>
            <a:off x="3255264" y="3331225"/>
            <a:ext cx="2651760" cy="141713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5" name="Shape 23"/>
          <p:cNvSpPr/>
          <p:nvPr/>
        </p:nvSpPr>
        <p:spPr>
          <a:xfrm>
            <a:off x="3255264" y="3337436"/>
            <a:ext cx="2651760" cy="45720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6" name="Text 24"/>
          <p:cNvSpPr/>
          <p:nvPr/>
        </p:nvSpPr>
        <p:spPr>
          <a:xfrm>
            <a:off x="3346704" y="3398505"/>
            <a:ext cx="2468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C96A1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COMMERCIAL PARTNER</a:t>
            </a:r>
            <a:endParaRPr lang="en-US" sz="750" dirty="0"/>
          </a:p>
        </p:txBody>
      </p:sp>
      <p:sp>
        <p:nvSpPr>
          <p:cNvPr id="27" name="Text 25"/>
          <p:cNvSpPr/>
          <p:nvPr/>
        </p:nvSpPr>
        <p:spPr>
          <a:xfrm>
            <a:off x="3337560" y="3534486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Ardom Agri Cooperative</a:t>
            </a:r>
            <a:endParaRPr lang="en-US" sz="1200" dirty="0"/>
          </a:p>
        </p:txBody>
      </p:sp>
      <p:sp>
        <p:nvSpPr>
          <p:cNvPr id="28" name="Text 26"/>
          <p:cNvSpPr/>
          <p:nvPr/>
        </p:nvSpPr>
        <p:spPr>
          <a:xfrm>
            <a:off x="3346704" y="3878095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Feedstock Partnership Agreement</a:t>
            </a:r>
            <a:endParaRPr lang="en-US" sz="950" dirty="0"/>
          </a:p>
        </p:txBody>
      </p:sp>
      <p:sp>
        <p:nvSpPr>
          <p:cNvPr id="29" name="Shape 27"/>
          <p:cNvSpPr/>
          <p:nvPr/>
        </p:nvSpPr>
        <p:spPr>
          <a:xfrm>
            <a:off x="3346704" y="4173322"/>
            <a:ext cx="246888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0" name="Text 28"/>
          <p:cNvSpPr/>
          <p:nvPr/>
        </p:nvSpPr>
        <p:spPr>
          <a:xfrm>
            <a:off x="3346704" y="4212641"/>
            <a:ext cx="2468880" cy="444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waste supply (agricultural + municipal). Gate fee logistics.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6053328" y="3331223"/>
            <a:ext cx="2651760" cy="1417131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2" name="Shape 30"/>
          <p:cNvSpPr/>
          <p:nvPr/>
        </p:nvSpPr>
        <p:spPr>
          <a:xfrm>
            <a:off x="6053328" y="3343255"/>
            <a:ext cx="2651760" cy="45720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3" name="Text 31"/>
          <p:cNvSpPr/>
          <p:nvPr/>
        </p:nvSpPr>
        <p:spPr>
          <a:xfrm>
            <a:off x="6144768" y="3397326"/>
            <a:ext cx="2468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1E3A8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COMMERCIAL PARTNER</a:t>
            </a:r>
            <a:endParaRPr lang="en-US" sz="750" dirty="0"/>
          </a:p>
        </p:txBody>
      </p:sp>
      <p:sp>
        <p:nvSpPr>
          <p:cNvPr id="34" name="Text 32"/>
          <p:cNvSpPr/>
          <p:nvPr/>
        </p:nvSpPr>
        <p:spPr>
          <a:xfrm>
            <a:off x="6144768" y="3534486"/>
            <a:ext cx="246888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Ambar Group</a:t>
            </a:r>
            <a:endParaRPr lang="en-US" sz="1200" dirty="0"/>
          </a:p>
        </p:txBody>
      </p:sp>
      <p:sp>
        <p:nvSpPr>
          <p:cNvPr id="35" name="Text 33"/>
          <p:cNvSpPr/>
          <p:nvPr/>
        </p:nvSpPr>
        <p:spPr>
          <a:xfrm>
            <a:off x="6144768" y="3878095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MycoFeed™ Offtake Agreement</a:t>
            </a:r>
            <a:endParaRPr lang="en-US" sz="950" dirty="0"/>
          </a:p>
        </p:txBody>
      </p:sp>
      <p:sp>
        <p:nvSpPr>
          <p:cNvPr id="36" name="Shape 34"/>
          <p:cNvSpPr/>
          <p:nvPr/>
        </p:nvSpPr>
        <p:spPr>
          <a:xfrm>
            <a:off x="6144768" y="4165368"/>
            <a:ext cx="246888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7" name="Text 35"/>
          <p:cNvSpPr/>
          <p:nvPr/>
        </p:nvSpPr>
        <p:spPr>
          <a:xfrm>
            <a:off x="6144768" y="4214351"/>
            <a:ext cx="2468880" cy="594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30,000 t/yr committed purchase. Aligned by commercial interest — not equity.</a:t>
            </a:r>
            <a:endParaRPr lang="en-US" sz="950" dirty="0"/>
          </a:p>
        </p:txBody>
      </p:sp>
      <p:sp>
        <p:nvSpPr>
          <p:cNvPr id="38" name="Text 36"/>
          <p:cNvSpPr/>
          <p:nvPr/>
        </p:nvSpPr>
        <p:spPr>
          <a:xfrm>
            <a:off x="457200" y="4794075"/>
            <a:ext cx="83210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10–15% option pool · authorised before Seed · SHA: deadlock resolution, ROFR, drag/tag, 4-year vesting 1-year cliff · MycoFeed™ trademark filed at incorporation · Shamir, Ardom, Ambar hold no equity — contractual rights only</a:t>
            </a:r>
            <a:endParaRPr lang="en-US" sz="850" dirty="0"/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AB26AAF5-B723-0746-DA45-271BC3A9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66" t="3535" r="21767" b="41038"/>
          <a:stretch>
            <a:fillRect/>
          </a:stretch>
        </p:blipFill>
        <p:spPr>
          <a:xfrm>
            <a:off x="5277870" y="1312627"/>
            <a:ext cx="1258307" cy="1294681"/>
          </a:xfrm>
          <a:prstGeom prst="ellipse">
            <a:avLst/>
          </a:prstGeom>
        </p:spPr>
      </p:pic>
      <p:pic>
        <p:nvPicPr>
          <p:cNvPr id="39" name="Image 0">
            <a:extLst>
              <a:ext uri="{FF2B5EF4-FFF2-40B4-BE49-F238E27FC236}">
                <a16:creationId xmlns:a16="http://schemas.microsoft.com/office/drawing/2014/main" id="{7565BC75-3C58-89D9-5B79-5F184335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7" t="11300" r="2425" b="8261"/>
          <a:stretch>
            <a:fillRect/>
          </a:stretch>
        </p:blipFill>
        <p:spPr>
          <a:xfrm>
            <a:off x="796833" y="1341910"/>
            <a:ext cx="1254033" cy="1245723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Ask — €2.5M Seed  ·  Non-Dilutive Grants  ·  Impact Capital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918972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930859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 in Israel.  Prove globally.  License everywhere.  Two founders, clean structure, commercial agreements in place.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457200" y="1234440"/>
            <a:ext cx="3794760" cy="35204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457200" y="1234440"/>
            <a:ext cx="3794760" cy="50292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594360" y="1280160"/>
            <a:ext cx="3520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135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OF FUNDS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594360" y="1600200"/>
            <a:ext cx="914400" cy="347472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9" name="Text 7"/>
          <p:cNvSpPr/>
          <p:nvPr/>
        </p:nvSpPr>
        <p:spPr>
          <a:xfrm>
            <a:off x="594360" y="1600200"/>
            <a:ext cx="9144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€100K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1600200" y="1600200"/>
            <a:ext cx="2514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Pilot infrastructure (8 × outdoor bioreactors at Shamir site)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594360" y="2057400"/>
            <a:ext cx="352044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2" name="Shape 10"/>
          <p:cNvSpPr/>
          <p:nvPr/>
        </p:nvSpPr>
        <p:spPr>
          <a:xfrm>
            <a:off x="594360" y="2286000"/>
            <a:ext cx="914400" cy="347472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3" name="Text 11"/>
          <p:cNvSpPr/>
          <p:nvPr/>
        </p:nvSpPr>
        <p:spPr>
          <a:xfrm>
            <a:off x="594360" y="2286000"/>
            <a:ext cx="9144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€420K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1600200" y="2286000"/>
            <a:ext cx="2514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24-month pilot OPEX (technician, analytics, consumables, regulatory)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594360" y="2743200"/>
            <a:ext cx="352044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Shape 14"/>
          <p:cNvSpPr/>
          <p:nvPr/>
        </p:nvSpPr>
        <p:spPr>
          <a:xfrm>
            <a:off x="594360" y="2971800"/>
            <a:ext cx="914400" cy="347472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Text 15"/>
          <p:cNvSpPr/>
          <p:nvPr/>
        </p:nvSpPr>
        <p:spPr>
          <a:xfrm>
            <a:off x="594360" y="2971800"/>
            <a:ext cx="9144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€90K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1600200" y="2971800"/>
            <a:ext cx="2514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Patent application (provisional + full, filed before first publication)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594360" y="3429000"/>
            <a:ext cx="352044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0" name="Shape 18"/>
          <p:cNvSpPr/>
          <p:nvPr/>
        </p:nvSpPr>
        <p:spPr>
          <a:xfrm>
            <a:off x="594360" y="3657600"/>
            <a:ext cx="914400" cy="347472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Text 19"/>
          <p:cNvSpPr/>
          <p:nvPr/>
        </p:nvSpPr>
        <p:spPr>
          <a:xfrm>
            <a:off x="594360" y="3657600"/>
            <a:ext cx="9144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€1.89M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1600200" y="3657600"/>
            <a:ext cx="2514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R&amp;D operations, SSF partnership, first commercial farm deliveries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57200" y="4480560"/>
            <a:ext cx="3794760" cy="27432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4" name="Text 22"/>
          <p:cNvSpPr/>
          <p:nvPr/>
        </p:nvSpPr>
        <p:spPr>
          <a:xfrm>
            <a:off x="594360" y="4480560"/>
            <a:ext cx="3520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Gate 2 target: ≥30% lignin reduction · ≥70% IVDMD · first commercial deliveries</a:t>
            </a:r>
            <a:endParaRPr lang="en-US" sz="900" dirty="0"/>
          </a:p>
        </p:txBody>
      </p:sp>
      <p:sp>
        <p:nvSpPr>
          <p:cNvPr id="25" name="Shape 23"/>
          <p:cNvSpPr/>
          <p:nvPr/>
        </p:nvSpPr>
        <p:spPr>
          <a:xfrm>
            <a:off x="4434840" y="1234440"/>
            <a:ext cx="4251960" cy="35204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6" name="Shape 24"/>
          <p:cNvSpPr/>
          <p:nvPr/>
        </p:nvSpPr>
        <p:spPr>
          <a:xfrm>
            <a:off x="4434840" y="1234440"/>
            <a:ext cx="4251960" cy="50292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7" name="Text 25"/>
          <p:cNvSpPr/>
          <p:nvPr/>
        </p:nvSpPr>
        <p:spPr>
          <a:xfrm>
            <a:off x="4572000" y="1280160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C96A1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IMPACT CAPITAL TARGETS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4572000" y="1600200"/>
            <a:ext cx="39776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Grants (non-dilutive)</a:t>
            </a: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4663440" y="1874520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EIC Accelerator — up to €2.5M grant + €15M equity · Israeli eligible ·   </a:t>
            </a:r>
          </a:p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Sept 2026 call</a:t>
            </a:r>
            <a:endParaRPr lang="en-US" sz="950" dirty="0"/>
          </a:p>
        </p:txBody>
      </p:sp>
      <p:sp>
        <p:nvSpPr>
          <p:cNvPr id="30" name="Text 28"/>
          <p:cNvSpPr/>
          <p:nvPr/>
        </p:nvSpPr>
        <p:spPr>
          <a:xfrm>
            <a:off x="4663440" y="2221992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PRIMA — Mediterranean food systems · Israeli institutions eligible</a:t>
            </a:r>
            <a:endParaRPr lang="en-US" sz="950" dirty="0"/>
          </a:p>
        </p:txBody>
      </p:sp>
      <p:sp>
        <p:nvSpPr>
          <p:cNvPr id="31" name="Text 29"/>
          <p:cNvSpPr/>
          <p:nvPr/>
        </p:nvSpPr>
        <p:spPr>
          <a:xfrm>
            <a:off x="4663440" y="2569464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BIRD Foundation — Israel–US bilateral R&amp;D · up to $1M</a:t>
            </a:r>
            <a:endParaRPr lang="en-US" sz="950" dirty="0"/>
          </a:p>
        </p:txBody>
      </p:sp>
      <p:sp>
        <p:nvSpPr>
          <p:cNvPr id="32" name="Text 30"/>
          <p:cNvSpPr/>
          <p:nvPr/>
        </p:nvSpPr>
        <p:spPr>
          <a:xfrm>
            <a:off x="4663440" y="2916936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Horizon Europe — circular bioeconomy · climate-smart agriculture</a:t>
            </a:r>
            <a:endParaRPr lang="en-US" sz="950" dirty="0"/>
          </a:p>
        </p:txBody>
      </p:sp>
      <p:sp>
        <p:nvSpPr>
          <p:cNvPr id="33" name="Text 31"/>
          <p:cNvSpPr/>
          <p:nvPr/>
        </p:nvSpPr>
        <p:spPr>
          <a:xfrm>
            <a:off x="4572000" y="3401568"/>
            <a:ext cx="39776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Impact VCs</a:t>
            </a:r>
            <a:endParaRPr lang="en-US" sz="1100" dirty="0"/>
          </a:p>
        </p:txBody>
      </p:sp>
      <p:sp>
        <p:nvSpPr>
          <p:cNvPr id="34" name="Text 32"/>
          <p:cNvSpPr/>
          <p:nvPr/>
        </p:nvSpPr>
        <p:spPr>
          <a:xfrm>
            <a:off x="4663440" y="3675888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Mirova (France) — €28B AUM · agri-food + climate mandate</a:t>
            </a:r>
            <a:endParaRPr lang="en-US" sz="950" dirty="0"/>
          </a:p>
        </p:txBody>
      </p:sp>
      <p:sp>
        <p:nvSpPr>
          <p:cNvPr id="35" name="Text 33"/>
          <p:cNvSpPr/>
          <p:nvPr/>
        </p:nvSpPr>
        <p:spPr>
          <a:xfrm>
            <a:off x="4663440" y="4023360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Astanor Ventures (Brussels/NYC) — food system transformation</a:t>
            </a:r>
            <a:endParaRPr lang="en-US" sz="950" dirty="0"/>
          </a:p>
        </p:txBody>
      </p:sp>
      <p:sp>
        <p:nvSpPr>
          <p:cNvPr id="36" name="Text 34"/>
          <p:cNvSpPr/>
          <p:nvPr/>
        </p:nvSpPr>
        <p:spPr>
          <a:xfrm>
            <a:off x="4663440" y="4370832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Lowercarbon Capital (US) — climate, circular, food systems</a:t>
            </a:r>
            <a:endParaRPr lang="en-US" sz="950" dirty="0"/>
          </a:p>
        </p:txBody>
      </p:sp>
      <p:sp>
        <p:nvSpPr>
          <p:cNvPr id="37" name="Text 35"/>
          <p:cNvSpPr/>
          <p:nvPr/>
        </p:nvSpPr>
        <p:spPr>
          <a:xfrm>
            <a:off x="4663440" y="4718304"/>
            <a:ext cx="38404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S2G Ventures (US) — food &amp; agriculture, California market</a:t>
            </a:r>
            <a:endParaRPr lang="en-US" sz="950" dirty="0"/>
          </a:p>
        </p:txBody>
      </p:sp>
      <p:sp>
        <p:nvSpPr>
          <p:cNvPr id="38" name="Shape 36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9" name="Text 37"/>
          <p:cNvSpPr/>
          <p:nvPr/>
        </p:nvSpPr>
        <p:spPr>
          <a:xfrm>
            <a:off x="365760" y="4846320"/>
            <a:ext cx="8412480" cy="2971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Erez Ashkenazi  ·  CTO &amp; Co-Founder  ·  BioMill Galilee Ltd.  ·  erezsnz@gmail.com  ·  +972-52-830-8978  ·  Upper Galilee, Israel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194560"/>
            <a:ext cx="9144000" cy="36576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" name="Text 1"/>
          <p:cNvSpPr/>
          <p:nvPr/>
        </p:nvSpPr>
        <p:spPr>
          <a:xfrm>
            <a:off x="457200" y="2351314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400" dirty="0">
                <a:solidFill>
                  <a:srgbClr val="A8ACA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Appendix</a:t>
            </a:r>
            <a:endParaRPr lang="en-US" sz="5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182880"/>
            <a:ext cx="841248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Biotechnology Innovation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365760" y="585216"/>
            <a:ext cx="8412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A8AC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 engineering challenges between lab-scale SSF and outdoor industrial process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365760" y="786384"/>
            <a:ext cx="8412480" cy="14630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" name="Shape 3"/>
          <p:cNvSpPr/>
          <p:nvPr/>
        </p:nvSpPr>
        <p:spPr>
          <a:xfrm>
            <a:off x="365760" y="877824"/>
            <a:ext cx="4059936" cy="1883664"/>
          </a:xfrm>
          <a:prstGeom prst="rect">
            <a:avLst/>
          </a:prstGeom>
          <a:solidFill>
            <a:srgbClr val="FFFFFF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365760" y="877824"/>
            <a:ext cx="4059936" cy="34747"/>
          </a:xfrm>
          <a:prstGeom prst="rect">
            <a:avLst/>
          </a:prstGeom>
          <a:solidFill>
            <a:srgbClr val="2A6E3F"/>
          </a:solidFill>
          <a:ln w="635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475488" y="969264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914400" y="969264"/>
            <a:ext cx="33832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Gas exchange &amp; aeration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1188720"/>
            <a:ext cx="338328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2A6E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Forced aeration for outdoor 50-tonne SSF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475488" y="1389888"/>
            <a:ext cx="3840480" cy="10973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1" name="Shape 9"/>
          <p:cNvSpPr/>
          <p:nvPr/>
        </p:nvSpPr>
        <p:spPr>
          <a:xfrm>
            <a:off x="493776" y="1618488"/>
            <a:ext cx="64008" cy="64008"/>
          </a:xfrm>
          <a:prstGeom prst="line">
            <a:avLst/>
          </a:prstGeom>
          <a:solidFill>
            <a:srgbClr val="2A6E3F"/>
          </a:solidFill>
          <a:ln w="635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2" name="Text 10"/>
          <p:cNvSpPr/>
          <p:nvPr/>
        </p:nvSpPr>
        <p:spPr>
          <a:xfrm>
            <a:off x="621792" y="1481328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Design CASP system maintaining &gt;5% O₂ through variable-density wood chip piles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493776" y="2057400"/>
            <a:ext cx="64008" cy="64008"/>
          </a:xfrm>
          <a:prstGeom prst="line">
            <a:avLst/>
          </a:prstGeom>
          <a:solidFill>
            <a:srgbClr val="2A6E3F"/>
          </a:solidFill>
          <a:ln w="635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4" name="Text 12"/>
          <p:cNvSpPr/>
          <p:nvPr/>
        </p:nvSpPr>
        <p:spPr>
          <a:xfrm>
            <a:off x="621792" y="1920240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Adapt duty cycles seasonally — summer heat management vs winter growth window (20–28°C)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493776" y="2496312"/>
            <a:ext cx="64008" cy="64008"/>
          </a:xfrm>
          <a:prstGeom prst="line">
            <a:avLst/>
          </a:prstGeom>
          <a:solidFill>
            <a:srgbClr val="2A6E3F"/>
          </a:solidFill>
          <a:ln w="635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Text 14"/>
          <p:cNvSpPr/>
          <p:nvPr/>
        </p:nvSpPr>
        <p:spPr>
          <a:xfrm>
            <a:off x="621792" y="2359152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Reversible aeration for temperature uniformity + biofilter for odour control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4535424" y="877824"/>
            <a:ext cx="4059936" cy="1883664"/>
          </a:xfrm>
          <a:prstGeom prst="rect">
            <a:avLst/>
          </a:prstGeom>
          <a:solidFill>
            <a:srgbClr val="FFFFFF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8" name="Shape 16"/>
          <p:cNvSpPr/>
          <p:nvPr/>
        </p:nvSpPr>
        <p:spPr>
          <a:xfrm>
            <a:off x="4535424" y="877824"/>
            <a:ext cx="4059936" cy="34747"/>
          </a:xfrm>
          <a:prstGeom prst="rect">
            <a:avLst/>
          </a:prstGeom>
          <a:solidFill>
            <a:srgbClr val="C96A15"/>
          </a:solidFill>
          <a:ln w="635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9" name="Text 17"/>
          <p:cNvSpPr/>
          <p:nvPr/>
        </p:nvSpPr>
        <p:spPr>
          <a:xfrm>
            <a:off x="4645152" y="969264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5084064" y="969264"/>
            <a:ext cx="33832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Industrial-scale inoculation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5084064" y="1188720"/>
            <a:ext cx="338328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C96A1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Homogeneous spawn distribution at 50-tonne batches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4645152" y="1389888"/>
            <a:ext cx="3840480" cy="10973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3" name="Shape 21"/>
          <p:cNvSpPr/>
          <p:nvPr/>
        </p:nvSpPr>
        <p:spPr>
          <a:xfrm>
            <a:off x="4663440" y="1618488"/>
            <a:ext cx="64008" cy="64008"/>
          </a:xfrm>
          <a:prstGeom prst="line">
            <a:avLst/>
          </a:prstGeom>
          <a:solidFill>
            <a:srgbClr val="C96A15"/>
          </a:solidFill>
          <a:ln w="635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4" name="Text 22"/>
          <p:cNvSpPr/>
          <p:nvPr/>
        </p:nvSpPr>
        <p:spPr>
          <a:xfrm>
            <a:off x="4791456" y="1481328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Tractor-operated inoculation achieving uniform Pleurotus coverage through irregular chips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4663440" y="2057400"/>
            <a:ext cx="64008" cy="64008"/>
          </a:xfrm>
          <a:prstGeom prst="line">
            <a:avLst/>
          </a:prstGeom>
          <a:solidFill>
            <a:srgbClr val="C96A15"/>
          </a:solidFill>
          <a:ln w="635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6" name="Text 24"/>
          <p:cNvSpPr/>
          <p:nvPr/>
        </p:nvSpPr>
        <p:spPr>
          <a:xfrm>
            <a:off x="4791456" y="1920240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Close the contamination window — establish Pleurotus dominance before Trichoderma colonises</a:t>
            </a:r>
            <a:endParaRPr lang="en-US" sz="1000" dirty="0"/>
          </a:p>
        </p:txBody>
      </p:sp>
      <p:sp>
        <p:nvSpPr>
          <p:cNvPr id="27" name="Shape 25"/>
          <p:cNvSpPr/>
          <p:nvPr/>
        </p:nvSpPr>
        <p:spPr>
          <a:xfrm>
            <a:off x="4663440" y="2496312"/>
            <a:ext cx="64008" cy="64008"/>
          </a:xfrm>
          <a:prstGeom prst="line">
            <a:avLst/>
          </a:prstGeom>
          <a:solidFill>
            <a:srgbClr val="C96A15"/>
          </a:solidFill>
          <a:ln w="635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8" name="Text 26"/>
          <p:cNvSpPr/>
          <p:nvPr/>
        </p:nvSpPr>
        <p:spPr>
          <a:xfrm>
            <a:off x="4791456" y="2359152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Spawn quality protocols: outdoor viability, large-batch prep, application rate monitoring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365760" y="2871216"/>
            <a:ext cx="4059936" cy="1883664"/>
          </a:xfrm>
          <a:prstGeom prst="rect">
            <a:avLst/>
          </a:prstGeom>
          <a:solidFill>
            <a:srgbClr val="FFFFFF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0" name="Shape 28"/>
          <p:cNvSpPr/>
          <p:nvPr/>
        </p:nvSpPr>
        <p:spPr>
          <a:xfrm>
            <a:off x="365760" y="2871216"/>
            <a:ext cx="4059936" cy="34747"/>
          </a:xfrm>
          <a:prstGeom prst="rect">
            <a:avLst/>
          </a:prstGeom>
          <a:solidFill>
            <a:srgbClr val="185FA5"/>
          </a:solidFill>
          <a:ln w="6350">
            <a:solidFill>
              <a:srgbClr val="185FA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1" name="Text 29"/>
          <p:cNvSpPr/>
          <p:nvPr/>
        </p:nvSpPr>
        <p:spPr>
          <a:xfrm>
            <a:off x="475488" y="2962656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85FA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32" name="Text 30"/>
          <p:cNvSpPr/>
          <p:nvPr/>
        </p:nvSpPr>
        <p:spPr>
          <a:xfrm>
            <a:off x="914400" y="2962656"/>
            <a:ext cx="33832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Pre-treatment standardisation</a:t>
            </a:r>
            <a:endParaRPr lang="en-US" sz="1200" dirty="0"/>
          </a:p>
        </p:txBody>
      </p:sp>
      <p:sp>
        <p:nvSpPr>
          <p:cNvPr id="33" name="Text 31"/>
          <p:cNvSpPr/>
          <p:nvPr/>
        </p:nvSpPr>
        <p:spPr>
          <a:xfrm>
            <a:off x="914400" y="3182112"/>
            <a:ext cx="338328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185FA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Normalizing heterogeneous feedstock for consistent SSF</a:t>
            </a:r>
            <a:endParaRPr lang="en-US" sz="900" dirty="0"/>
          </a:p>
        </p:txBody>
      </p:sp>
      <p:sp>
        <p:nvSpPr>
          <p:cNvPr id="34" name="Shape 32"/>
          <p:cNvSpPr/>
          <p:nvPr/>
        </p:nvSpPr>
        <p:spPr>
          <a:xfrm>
            <a:off x="475488" y="3383280"/>
            <a:ext cx="3840480" cy="10973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5" name="Shape 33"/>
          <p:cNvSpPr/>
          <p:nvPr/>
        </p:nvSpPr>
        <p:spPr>
          <a:xfrm>
            <a:off x="493776" y="3611880"/>
            <a:ext cx="64008" cy="64008"/>
          </a:xfrm>
          <a:prstGeom prst="line">
            <a:avLst/>
          </a:prstGeom>
          <a:solidFill>
            <a:srgbClr val="185FA5"/>
          </a:solidFill>
          <a:ln w="6350">
            <a:solidFill>
              <a:srgbClr val="185FA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6" name="Text 34"/>
          <p:cNvSpPr/>
          <p:nvPr/>
        </p:nvSpPr>
        <p:spPr>
          <a:xfrm>
            <a:off x="621792" y="3474720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Incoming waste: moisture 35–65%, particle size 8–40mm, C:N 50:1–120:1, pH 5–7</a:t>
            </a:r>
            <a:endParaRPr lang="en-US" sz="1000" dirty="0"/>
          </a:p>
        </p:txBody>
      </p:sp>
      <p:sp>
        <p:nvSpPr>
          <p:cNvPr id="37" name="Shape 35"/>
          <p:cNvSpPr/>
          <p:nvPr/>
        </p:nvSpPr>
        <p:spPr>
          <a:xfrm>
            <a:off x="493776" y="4050792"/>
            <a:ext cx="64008" cy="64008"/>
          </a:xfrm>
          <a:prstGeom prst="line">
            <a:avLst/>
          </a:prstGeom>
          <a:solidFill>
            <a:srgbClr val="185FA5"/>
          </a:solidFill>
          <a:ln w="6350">
            <a:solidFill>
              <a:srgbClr val="185FA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8" name="Text 36"/>
          <p:cNvSpPr/>
          <p:nvPr/>
        </p:nvSpPr>
        <p:spPr>
          <a:xfrm>
            <a:off x="621792" y="3913632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Ca(OH)₂ dosing adjusted in real time — target pH 8.5–8.7, moisture 65–70%</a:t>
            </a:r>
            <a:endParaRPr lang="en-US" sz="1000" dirty="0"/>
          </a:p>
        </p:txBody>
      </p:sp>
      <p:sp>
        <p:nvSpPr>
          <p:cNvPr id="39" name="Shape 37"/>
          <p:cNvSpPr/>
          <p:nvPr/>
        </p:nvSpPr>
        <p:spPr>
          <a:xfrm>
            <a:off x="493776" y="4489704"/>
            <a:ext cx="64008" cy="64008"/>
          </a:xfrm>
          <a:prstGeom prst="line">
            <a:avLst/>
          </a:prstGeom>
          <a:solidFill>
            <a:srgbClr val="185FA5"/>
          </a:solidFill>
          <a:ln w="6350">
            <a:solidFill>
              <a:srgbClr val="185FA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0" name="Text 38"/>
          <p:cNvSpPr/>
          <p:nvPr/>
        </p:nvSpPr>
        <p:spPr>
          <a:xfrm>
            <a:off x="621792" y="4352544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Seasonal SOPs: achieve 55–65°C hygienization across summer and winter conditions</a:t>
            </a:r>
            <a:endParaRPr lang="en-US" sz="1000" dirty="0"/>
          </a:p>
        </p:txBody>
      </p:sp>
      <p:sp>
        <p:nvSpPr>
          <p:cNvPr id="41" name="Shape 39"/>
          <p:cNvSpPr/>
          <p:nvPr/>
        </p:nvSpPr>
        <p:spPr>
          <a:xfrm>
            <a:off x="4535424" y="2871216"/>
            <a:ext cx="4059936" cy="1883664"/>
          </a:xfrm>
          <a:prstGeom prst="rect">
            <a:avLst/>
          </a:prstGeom>
          <a:solidFill>
            <a:srgbClr val="FFFFFF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2" name="Shape 40"/>
          <p:cNvSpPr/>
          <p:nvPr/>
        </p:nvSpPr>
        <p:spPr>
          <a:xfrm>
            <a:off x="4535424" y="2871216"/>
            <a:ext cx="4059936" cy="34747"/>
          </a:xfrm>
          <a:prstGeom prst="rect">
            <a:avLst/>
          </a:prstGeom>
          <a:solidFill>
            <a:srgbClr val="6B6B6B"/>
          </a:solidFill>
          <a:ln w="6350">
            <a:solidFill>
              <a:srgbClr val="6B6B6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3" name="Text 41"/>
          <p:cNvSpPr/>
          <p:nvPr/>
        </p:nvSpPr>
        <p:spPr>
          <a:xfrm>
            <a:off x="4645152" y="2962656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6B6B6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44" name="Text 42"/>
          <p:cNvSpPr/>
          <p:nvPr/>
        </p:nvSpPr>
        <p:spPr>
          <a:xfrm>
            <a:off x="5084064" y="2962656"/>
            <a:ext cx="33832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Agro-mechanical scale-up</a:t>
            </a:r>
            <a:endParaRPr lang="en-US" sz="1200" dirty="0"/>
          </a:p>
        </p:txBody>
      </p:sp>
      <p:sp>
        <p:nvSpPr>
          <p:cNvPr id="45" name="Text 43"/>
          <p:cNvSpPr/>
          <p:nvPr/>
        </p:nvSpPr>
        <p:spPr>
          <a:xfrm>
            <a:off x="5084064" y="3182112"/>
            <a:ext cx="338328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Farm-operable bioprocess — tractor driver, not microbiologist</a:t>
            </a:r>
            <a:endParaRPr lang="en-US" sz="900" dirty="0"/>
          </a:p>
        </p:txBody>
      </p:sp>
      <p:sp>
        <p:nvSpPr>
          <p:cNvPr id="46" name="Shape 44"/>
          <p:cNvSpPr/>
          <p:nvPr/>
        </p:nvSpPr>
        <p:spPr>
          <a:xfrm>
            <a:off x="4645152" y="3383280"/>
            <a:ext cx="3840480" cy="10973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7" name="Shape 45"/>
          <p:cNvSpPr/>
          <p:nvPr/>
        </p:nvSpPr>
        <p:spPr>
          <a:xfrm>
            <a:off x="4663440" y="3611880"/>
            <a:ext cx="64008" cy="64008"/>
          </a:xfrm>
          <a:prstGeom prst="line">
            <a:avLst/>
          </a:prstGeom>
          <a:solidFill>
            <a:srgbClr val="6B6B6B"/>
          </a:solidFill>
          <a:ln w="6350">
            <a:solidFill>
              <a:srgbClr val="6B6B6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8" name="Text 46"/>
          <p:cNvSpPr/>
          <p:nvPr/>
        </p:nvSpPr>
        <p:spPr>
          <a:xfrm>
            <a:off x="4791456" y="3474720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workflow: chipper → mixing → bay loading → cover → aeration switching → discharge</a:t>
            </a:r>
            <a:endParaRPr lang="en-US" sz="1000" dirty="0"/>
          </a:p>
        </p:txBody>
      </p:sp>
      <p:sp>
        <p:nvSpPr>
          <p:cNvPr id="49" name="Shape 47"/>
          <p:cNvSpPr/>
          <p:nvPr/>
        </p:nvSpPr>
        <p:spPr>
          <a:xfrm>
            <a:off x="4663440" y="4050792"/>
            <a:ext cx="64008" cy="64008"/>
          </a:xfrm>
          <a:prstGeom prst="line">
            <a:avLst/>
          </a:prstGeom>
          <a:solidFill>
            <a:srgbClr val="6B6B6B"/>
          </a:solidFill>
          <a:ln w="6350">
            <a:solidFill>
              <a:srgbClr val="6B6B6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0" name="Text 48"/>
          <p:cNvSpPr/>
          <p:nvPr/>
        </p:nvSpPr>
        <p:spPr>
          <a:xfrm>
            <a:off x="4791456" y="3913632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Modular bunker design: integrated aeration floors, leachate drainage, HDPE cover system</a:t>
            </a:r>
            <a:endParaRPr lang="en-US" sz="1000" dirty="0"/>
          </a:p>
        </p:txBody>
      </p:sp>
      <p:sp>
        <p:nvSpPr>
          <p:cNvPr id="51" name="Shape 49"/>
          <p:cNvSpPr/>
          <p:nvPr/>
        </p:nvSpPr>
        <p:spPr>
          <a:xfrm>
            <a:off x="4663440" y="4489704"/>
            <a:ext cx="64008" cy="64008"/>
          </a:xfrm>
          <a:prstGeom prst="line">
            <a:avLst/>
          </a:prstGeom>
          <a:solidFill>
            <a:srgbClr val="6B6B6B"/>
          </a:solidFill>
          <a:ln w="6350">
            <a:solidFill>
              <a:srgbClr val="6B6B6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2" name="Text 50"/>
          <p:cNvSpPr/>
          <p:nvPr/>
        </p:nvSpPr>
        <p:spPr>
          <a:xfrm>
            <a:off x="4791456" y="4352544"/>
            <a:ext cx="369417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Bioprocess thresholds (O₂, temperature, moisture) translated into simple agricultural SOPs</a:t>
            </a:r>
            <a:endParaRPr lang="en-US" sz="1000" dirty="0"/>
          </a:p>
        </p:txBody>
      </p:sp>
      <p:sp>
        <p:nvSpPr>
          <p:cNvPr id="53" name="Shape 51"/>
          <p:cNvSpPr/>
          <p:nvPr/>
        </p:nvSpPr>
        <p:spPr>
          <a:xfrm>
            <a:off x="365760" y="4773168"/>
            <a:ext cx="8412480" cy="14630"/>
          </a:xfrm>
          <a:prstGeom prst="rect">
            <a:avLst/>
          </a:prstGeom>
          <a:solidFill>
            <a:srgbClr val="E5E2D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4" name="Text 52"/>
          <p:cNvSpPr/>
          <p:nvPr/>
        </p:nvSpPr>
        <p:spPr>
          <a:xfrm>
            <a:off x="365760" y="4846320"/>
            <a:ext cx="84124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thesis: </a:t>
            </a:r>
            <a:r>
              <a:rPr lang="en-US" sz="1050" dirty="0">
                <a:solidFill>
                  <a:srgbClr val="A8ACA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92 studies prove the biology. The innovation is making it work in a concrete bunker, with a tractor, in the Galilee, across seasons.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3FC64-E9BF-EC66-1FDF-6A233315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DDB93-966D-0AC7-8BEA-F752B527F7C2}"/>
              </a:ext>
            </a:extLst>
          </p:cNvPr>
          <p:cNvSpPr/>
          <p:nvPr/>
        </p:nvSpPr>
        <p:spPr>
          <a:xfrm>
            <a:off x="0" y="230"/>
            <a:ext cx="9158176" cy="51435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0FA18479-0A99-896C-FE31-7023786F4A31}"/>
              </a:ext>
            </a:extLst>
          </p:cNvPr>
          <p:cNvSpPr/>
          <p:nvPr/>
        </p:nvSpPr>
        <p:spPr>
          <a:xfrm>
            <a:off x="203200" y="9965"/>
            <a:ext cx="5273040" cy="16359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141414"/>
                </a:solidFill>
                <a:latin typeface="Georgia" pitchFamily="34" charset="0"/>
              </a:rPr>
              <a:t>BioMill Pilot Unit Illustration</a:t>
            </a:r>
            <a:endParaRPr lang="en-US" sz="3200" dirty="0"/>
          </a:p>
        </p:txBody>
      </p:sp>
      <p:sp>
        <p:nvSpPr>
          <p:cNvPr id="2" name="AutoShape 2" descr="Generated image 1">
            <a:extLst>
              <a:ext uri="{FF2B5EF4-FFF2-40B4-BE49-F238E27FC236}">
                <a16:creationId xmlns:a16="http://schemas.microsoft.com/office/drawing/2014/main" id="{919E0ADF-D562-63CA-A9C0-31271961C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026" name="Picture 2" descr="Photorealistic BioMill-Galilee pilot facility render">
            <a:extLst>
              <a:ext uri="{FF2B5EF4-FFF2-40B4-BE49-F238E27FC236}">
                <a16:creationId xmlns:a16="http://schemas.microsoft.com/office/drawing/2014/main" id="{C940B2D9-5D2B-4FE3-06A2-FDCC0514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1225321"/>
            <a:ext cx="5862320" cy="390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790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TextBox 2"/>
          <p:cNvSpPr txBox="1"/>
          <p:nvPr/>
        </p:nvSpPr>
        <p:spPr>
          <a:xfrm>
            <a:off x="342900" y="205740"/>
            <a:ext cx="3235629" cy="369332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Key specifications &amp; components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342900" y="582930"/>
            <a:ext cx="8435340" cy="0"/>
          </a:xfrm>
          <a:prstGeom prst="line">
            <a:avLst/>
          </a:prstGeom>
          <a:ln w="7620">
            <a:solidFill>
              <a:srgbClr val="C0C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0060" y="1165860"/>
            <a:ext cx="464230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Bunker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1720" y="1165860"/>
            <a:ext cx="4755469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25 m × 8 m × 2 m walls · 1 m substrate · 1 m headspace · footprint scales for 50–200 t batch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1" y="1508760"/>
            <a:ext cx="392095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Cover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1721" y="1508760"/>
            <a:ext cx="3550011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Sealed tensioned tarp · controlled atmosphere · tie-down at corners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1" y="1851660"/>
            <a:ext cx="545983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Aeration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1720" y="1851660"/>
            <a:ext cx="3998852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5 channels in floor · forced air via centrifugal blower · 50–300 mL/min·kg DM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" y="2194560"/>
            <a:ext cx="861774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Humidification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1721" y="2194560"/>
            <a:ext cx="4803559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Water scrubber humidifier on blower inlet · inline polish humidifier · bypass for dry-air mode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060" y="2537460"/>
            <a:ext cx="682238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Inoculation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1720" y="2537460"/>
            <a:ext cx="5170646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Liquid culture from aseptic bench fermentor (LC skid) · 3 overhead spray bars · sprinkler distribution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060" y="2880360"/>
            <a:ext cx="863378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Substrate prep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31721" y="2880360"/>
            <a:ext cx="4474943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Raw prunings → chipper → wetting + mixing (with N supplement) → loading conveyor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060" y="3223260"/>
            <a:ext cx="600485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Discharge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1720" y="3223260"/>
            <a:ext cx="3495509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Roll-up front door · forklift / front-loader access via concrete apron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0060" y="3566160"/>
            <a:ext cx="560410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Drainage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1720" y="3566160"/>
            <a:ext cx="3397725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Floor drain trench at front opening · gravity flow to leachate tank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" y="3909060"/>
            <a:ext cx="363241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b="1">
                <a:solidFill>
                  <a:srgbClr val="2A2A2A"/>
                </a:solidFill>
                <a:latin typeface="Calibri"/>
              </a:rPr>
              <a:t>Cycle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1721" y="3909060"/>
            <a:ext cx="3253455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>
                <a:solidFill>
                  <a:srgbClr val="2A2A2A"/>
                </a:solidFill>
                <a:latin typeface="Calibri"/>
              </a:rPr>
              <a:t>30 days SSF · pretreatment chemistry finalised in pilot Phase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2900" y="4834890"/>
            <a:ext cx="2248372" cy="19620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675" i="1">
                <a:solidFill>
                  <a:srgbClr val="5A5A5A"/>
                </a:solidFill>
                <a:latin typeface="Calibri"/>
              </a:rPr>
              <a:t>BioMill Galilee Ltd. · Pini Marco · Erez Ashkenazi · Confidential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TextBox 2"/>
          <p:cNvSpPr txBox="1"/>
          <p:nvPr/>
        </p:nvSpPr>
        <p:spPr>
          <a:xfrm>
            <a:off x="342901" y="205740"/>
            <a:ext cx="4043799" cy="369332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BioMill Galilee — Commercial SSF Bunker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" y="582930"/>
            <a:ext cx="4542269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i="1">
                <a:solidFill>
                  <a:srgbClr val="5A5A5A"/>
                </a:solidFill>
                <a:latin typeface="Calibri"/>
              </a:rPr>
              <a:t>Facility plan &amp; side elevation · 25 × 8 m bunker · 1 m substrate · 50–200 t batch capacity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342900" y="891540"/>
            <a:ext cx="8435340" cy="0"/>
          </a:xfrm>
          <a:prstGeom prst="line">
            <a:avLst/>
          </a:prstGeom>
          <a:ln w="7620">
            <a:solidFill>
              <a:srgbClr val="C0C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unker_facility_pl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74" y="994410"/>
            <a:ext cx="3550023" cy="377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4834890"/>
            <a:ext cx="2248372" cy="19620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675" i="1">
                <a:solidFill>
                  <a:srgbClr val="5A5A5A"/>
                </a:solidFill>
                <a:latin typeface="Calibri"/>
              </a:rPr>
              <a:t>BioMill Galilee Ltd. · Pini Marco · Erez Ashkenazi · Confidential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TextBox 2"/>
          <p:cNvSpPr txBox="1"/>
          <p:nvPr/>
        </p:nvSpPr>
        <p:spPr>
          <a:xfrm>
            <a:off x="342900" y="205740"/>
            <a:ext cx="1534844" cy="369332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Plan view (top)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1" y="582930"/>
            <a:ext cx="5896807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i="1">
                <a:solidFill>
                  <a:srgbClr val="5A5A5A"/>
                </a:solidFill>
                <a:latin typeface="Calibri"/>
              </a:rPr>
              <a:t>25 × 8 m bunker · substrate prep upstream · inoculation skid on side · equipment skid downstream · concrete apron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342900" y="891540"/>
            <a:ext cx="8435340" cy="0"/>
          </a:xfrm>
          <a:prstGeom prst="line">
            <a:avLst/>
          </a:prstGeom>
          <a:ln w="7620">
            <a:solidFill>
              <a:srgbClr val="C0C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lan_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67" y="994410"/>
            <a:ext cx="4987636" cy="377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4834890"/>
            <a:ext cx="2248372" cy="19620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675" i="1">
                <a:solidFill>
                  <a:srgbClr val="5A5A5A"/>
                </a:solidFill>
                <a:latin typeface="Calibri"/>
              </a:rPr>
              <a:t>BioMill Galilee Ltd. · Pini Marco · Erez Ashkenazi · Confidential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TextBox 2"/>
          <p:cNvSpPr txBox="1"/>
          <p:nvPr/>
        </p:nvSpPr>
        <p:spPr>
          <a:xfrm>
            <a:off x="342901" y="205740"/>
            <a:ext cx="3445943" cy="369332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b="1">
                <a:solidFill>
                  <a:srgbClr val="1A1A1A"/>
                </a:solidFill>
                <a:latin typeface="Calibri"/>
              </a:rPr>
              <a:t>Side elevation (looking from south)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1" y="582930"/>
            <a:ext cx="5704447" cy="242374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975" i="1">
                <a:solidFill>
                  <a:srgbClr val="5A5A5A"/>
                </a:solidFill>
                <a:latin typeface="Calibri"/>
              </a:rPr>
              <a:t>Cover, equipment skid in elevation, overhead spray bars, in-floor aeration, underground services, tractor access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342900" y="891540"/>
            <a:ext cx="8435340" cy="0"/>
          </a:xfrm>
          <a:prstGeom prst="line">
            <a:avLst/>
          </a:prstGeom>
          <a:ln w="7620">
            <a:solidFill>
              <a:srgbClr val="C0C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ide_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5" y="1621273"/>
            <a:ext cx="8572500" cy="2518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4834890"/>
            <a:ext cx="2248372" cy="196208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pPr algn="l"/>
            <a:r>
              <a:rPr sz="675" i="1">
                <a:solidFill>
                  <a:srgbClr val="5A5A5A"/>
                </a:solidFill>
                <a:latin typeface="Calibri"/>
              </a:rPr>
              <a:t>BioMill Galilee Ltd. · Pini Marco · Erez Ashkenazi · Confidential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409A40-EA52-7B6F-7E0C-766A22D59B7B}"/>
              </a:ext>
            </a:extLst>
          </p:cNvPr>
          <p:cNvSpPr/>
          <p:nvPr/>
        </p:nvSpPr>
        <p:spPr>
          <a:xfrm>
            <a:off x="0" y="230"/>
            <a:ext cx="9158176" cy="5143500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9801D8-9DF6-0934-11D8-02BF808B3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62" y="13293"/>
            <a:ext cx="3729497" cy="2436949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2822F36C-3876-356F-FAAE-41421D0FE07C}"/>
              </a:ext>
            </a:extLst>
          </p:cNvPr>
          <p:cNvSpPr/>
          <p:nvPr/>
        </p:nvSpPr>
        <p:spPr>
          <a:xfrm>
            <a:off x="365760" y="234327"/>
            <a:ext cx="4206240" cy="1125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141414"/>
                </a:solidFill>
                <a:latin typeface="Georgia" pitchFamily="34" charset="0"/>
              </a:rPr>
              <a:t>BioMill Industrial Unit Illustration</a:t>
            </a:r>
            <a:endParaRPr lang="en-US" sz="3200" dirty="0"/>
          </a:p>
        </p:txBody>
      </p:sp>
      <p:sp>
        <p:nvSpPr>
          <p:cNvPr id="2" name="AutoShape 2" descr="Generated image 1">
            <a:extLst>
              <a:ext uri="{FF2B5EF4-FFF2-40B4-BE49-F238E27FC236}">
                <a16:creationId xmlns:a16="http://schemas.microsoft.com/office/drawing/2014/main" id="{31F8BBDD-E740-4D63-9EC7-7882D72871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533F7-AB61-2732-18C6-823877A2D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9" y="1535867"/>
            <a:ext cx="5360796" cy="360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9D3DB4-90B4-F1A9-91C2-0AAD5C1F8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362" y="2502040"/>
            <a:ext cx="3722638" cy="26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0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457200"/>
            <a:ext cx="84124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4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make food from waste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457200" y="1600200"/>
            <a:ext cx="8229600" cy="16459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Shape 2"/>
          <p:cNvSpPr/>
          <p:nvPr/>
        </p:nvSpPr>
        <p:spPr>
          <a:xfrm>
            <a:off x="457200" y="1874520"/>
            <a:ext cx="2560320" cy="265176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" name="Shape 3"/>
          <p:cNvSpPr/>
          <p:nvPr/>
        </p:nvSpPr>
        <p:spPr>
          <a:xfrm>
            <a:off x="457200" y="1874520"/>
            <a:ext cx="2560320" cy="54864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Text 4"/>
          <p:cNvSpPr/>
          <p:nvPr/>
        </p:nvSpPr>
        <p:spPr>
          <a:xfrm>
            <a:off x="457200" y="196596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🪵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594360" y="2578608"/>
            <a:ext cx="22860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PRUNING WASTE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94360" y="2934929"/>
            <a:ext cx="22860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~1 billion tonnes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generated annually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worldwide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3291840" y="1874520"/>
            <a:ext cx="2560320" cy="265176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0" name="Shape 8"/>
          <p:cNvSpPr/>
          <p:nvPr/>
        </p:nvSpPr>
        <p:spPr>
          <a:xfrm>
            <a:off x="3291840" y="1874520"/>
            <a:ext cx="2560320" cy="54864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1" name="Text 9"/>
          <p:cNvSpPr/>
          <p:nvPr/>
        </p:nvSpPr>
        <p:spPr>
          <a:xfrm>
            <a:off x="3291840" y="196596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⚙️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3429000" y="2578608"/>
            <a:ext cx="22860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BioMill PROCESS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3429000" y="2926080"/>
            <a:ext cx="22860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30-day outdoor fungal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SSF · patented · farm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scale · any feedstock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6126480" y="1874520"/>
            <a:ext cx="2560320" cy="265176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5" name="Shape 13"/>
          <p:cNvSpPr/>
          <p:nvPr/>
        </p:nvSpPr>
        <p:spPr>
          <a:xfrm>
            <a:off x="6126480" y="1874520"/>
            <a:ext cx="2560320" cy="54864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Text 14"/>
          <p:cNvSpPr/>
          <p:nvPr/>
        </p:nvSpPr>
        <p:spPr>
          <a:xfrm>
            <a:off x="6126480" y="1965960"/>
            <a:ext cx="2560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🌾</a:t>
            </a:r>
            <a:endParaRPr lang="en-US" sz="3200" dirty="0"/>
          </a:p>
        </p:txBody>
      </p:sp>
      <p:sp>
        <p:nvSpPr>
          <p:cNvPr id="17" name="Text 15"/>
          <p:cNvSpPr/>
          <p:nvPr/>
        </p:nvSpPr>
        <p:spPr>
          <a:xfrm>
            <a:off x="6263640" y="2571750"/>
            <a:ext cx="22860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MycoFeed™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6263640" y="2920697"/>
            <a:ext cx="22860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Verified ruminant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roughage supplement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≥70% digestibility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3050178" y="2926080"/>
            <a:ext cx="2743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800" dirty="0"/>
          </a:p>
        </p:txBody>
      </p:sp>
      <p:sp>
        <p:nvSpPr>
          <p:cNvPr id="20" name="Text 18"/>
          <p:cNvSpPr/>
          <p:nvPr/>
        </p:nvSpPr>
        <p:spPr>
          <a:xfrm>
            <a:off x="5884818" y="2926080"/>
            <a:ext cx="2743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800" dirty="0"/>
          </a:p>
        </p:txBody>
      </p:sp>
      <p:sp>
        <p:nvSpPr>
          <p:cNvPr id="21" name="Shape 19"/>
          <p:cNvSpPr/>
          <p:nvPr/>
        </p:nvSpPr>
        <p:spPr>
          <a:xfrm>
            <a:off x="457200" y="4617720"/>
            <a:ext cx="8229600" cy="384048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2" name="Text 20"/>
          <p:cNvSpPr/>
          <p:nvPr/>
        </p:nvSpPr>
        <p:spPr>
          <a:xfrm>
            <a:off x="457200" y="4617720"/>
            <a:ext cx="8229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92 peer-reviewed studies confirm the biology. The engineering has never been done outdoors at farm scale. That is BioMill’s innovation</a:t>
            </a:r>
            <a:endParaRPr lang="en-US" sz="11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9F6F2D-7D4E-BC8C-59F5-6D2B45FF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594"/>
          <a:stretch>
            <a:fillRect/>
          </a:stretch>
        </p:blipFill>
        <p:spPr>
          <a:xfrm>
            <a:off x="6405225" y="3628339"/>
            <a:ext cx="1942704" cy="8979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20A9E0-703D-386C-8581-764A0FC0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74" y="3628338"/>
            <a:ext cx="1748748" cy="89242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4351AA-EDBB-1770-1DEA-376FACFB7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347" y="3627852"/>
            <a:ext cx="1543255" cy="89290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7160" y="54864"/>
            <a:ext cx="502920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world grows roughage on irrigated land.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137160" y="347472"/>
            <a:ext cx="50292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same world pays to burn the exact same material.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4846320" y="54864"/>
            <a:ext cx="3670663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 the same scale.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0" y="600884"/>
            <a:ext cx="3749040" cy="4016835"/>
          </a:xfrm>
          <a:prstGeom prst="rect">
            <a:avLst/>
          </a:prstGeom>
          <a:solidFill>
            <a:srgbClr val="EBF5EE"/>
          </a:solidFill>
          <a:ln w="6350">
            <a:solidFill>
              <a:srgbClr val="B8DCC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0" y="600885"/>
            <a:ext cx="3749040" cy="50292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164592" y="674037"/>
            <a:ext cx="3520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2A6E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FEED GAP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164592" y="850392"/>
            <a:ext cx="352044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$40B+</a:t>
            </a:r>
            <a:endParaRPr lang="en-US" sz="5200" dirty="0"/>
          </a:p>
        </p:txBody>
      </p:sp>
      <p:sp>
        <p:nvSpPr>
          <p:cNvPr id="9" name="Text 7"/>
          <p:cNvSpPr/>
          <p:nvPr/>
        </p:nvSpPr>
        <p:spPr>
          <a:xfrm>
            <a:off x="164592" y="1581912"/>
            <a:ext cx="3520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 year in global roughage trade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164592" y="1892808"/>
            <a:ext cx="3429000" cy="16459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1" name="Text 9"/>
          <p:cNvSpPr/>
          <p:nvPr/>
        </p:nvSpPr>
        <p:spPr>
          <a:xfrm>
            <a:off x="164592" y="1984248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1.3 billion+ cattle, sheep, and goats need continuous roughage supply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164592" y="2478024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Ruminant gut function requires 30–35% dietary fibre — non-negotiable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164592" y="2971800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Alfalfa grown on scarce irrigated land, shipped thousands of miles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164592" y="3465576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Saudi Arabia, GCC, Israel: 100% import dependent — no domestic alternative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164592" y="3959352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Prices rising as water-intensive alfalfa is banned in producing regions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3749040" y="600885"/>
            <a:ext cx="1645920" cy="4016834"/>
          </a:xfrm>
          <a:prstGeom prst="rect">
            <a:avLst/>
          </a:prstGeom>
          <a:solidFill>
            <a:srgbClr val="1A2744"/>
          </a:solidFill>
          <a:ln w="12700">
            <a:solidFill>
              <a:srgbClr val="1A274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Shape 15"/>
          <p:cNvSpPr/>
          <p:nvPr/>
        </p:nvSpPr>
        <p:spPr>
          <a:xfrm>
            <a:off x="3749040" y="609906"/>
            <a:ext cx="45720" cy="4007814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8" name="Shape 16"/>
          <p:cNvSpPr/>
          <p:nvPr/>
        </p:nvSpPr>
        <p:spPr>
          <a:xfrm>
            <a:off x="5330953" y="603374"/>
            <a:ext cx="73152" cy="4020749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9" name="Text 17"/>
          <p:cNvSpPr/>
          <p:nvPr/>
        </p:nvSpPr>
        <p:spPr>
          <a:xfrm>
            <a:off x="3223260" y="3726180"/>
            <a:ext cx="1554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←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3822192" y="3673275"/>
            <a:ext cx="1499616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AABB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converts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AABB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waste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AABB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into this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3822192" y="1865376"/>
            <a:ext cx="1499616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BioMill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3813048" y="2390339"/>
            <a:ext cx="1499616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MycoFeed™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3820886" y="2820515"/>
            <a:ext cx="1499616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CCCC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30-day outdoor</a:t>
            </a:r>
            <a:endParaRPr lang="en-US" sz="900" dirty="0"/>
          </a:p>
          <a:p>
            <a:pPr marL="0" indent="0" algn="ctr">
              <a:buNone/>
            </a:pPr>
            <a:r>
              <a:rPr lang="en-US" sz="900" dirty="0">
                <a:solidFill>
                  <a:srgbClr val="CCCC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SSF process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3781044" y="962406"/>
            <a:ext cx="1499616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FFCC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receives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FFCC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waste — paid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FFCC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take it</a:t>
            </a:r>
            <a:endParaRPr lang="en-US" sz="900" dirty="0"/>
          </a:p>
        </p:txBody>
      </p:sp>
      <p:sp>
        <p:nvSpPr>
          <p:cNvPr id="25" name="Text 23"/>
          <p:cNvSpPr/>
          <p:nvPr/>
        </p:nvSpPr>
        <p:spPr>
          <a:xfrm rot="10800000">
            <a:off x="4366260" y="1040130"/>
            <a:ext cx="1554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600" dirty="0"/>
          </a:p>
        </p:txBody>
      </p:sp>
      <p:sp>
        <p:nvSpPr>
          <p:cNvPr id="26" name="Shape 24"/>
          <p:cNvSpPr/>
          <p:nvPr/>
        </p:nvSpPr>
        <p:spPr>
          <a:xfrm>
            <a:off x="5394960" y="594480"/>
            <a:ext cx="3749040" cy="4023239"/>
          </a:xfrm>
          <a:prstGeom prst="rect">
            <a:avLst/>
          </a:prstGeom>
          <a:solidFill>
            <a:srgbClr val="FEF3E8"/>
          </a:solidFill>
          <a:ln w="6350">
            <a:solidFill>
              <a:srgbClr val="F5D5B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7" name="Shape 25"/>
          <p:cNvSpPr/>
          <p:nvPr/>
        </p:nvSpPr>
        <p:spPr>
          <a:xfrm>
            <a:off x="5394960" y="600885"/>
            <a:ext cx="3749040" cy="50292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8" name="Text 26"/>
          <p:cNvSpPr/>
          <p:nvPr/>
        </p:nvSpPr>
        <p:spPr>
          <a:xfrm>
            <a:off x="5559552" y="674037"/>
            <a:ext cx="3520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C96A1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WASTE MOUNTAIN</a:t>
            </a:r>
            <a:endParaRPr lang="en-US" sz="900" dirty="0"/>
          </a:p>
        </p:txBody>
      </p:sp>
      <p:sp>
        <p:nvSpPr>
          <p:cNvPr id="29" name="Text 27"/>
          <p:cNvSpPr/>
          <p:nvPr/>
        </p:nvSpPr>
        <p:spPr>
          <a:xfrm>
            <a:off x="5559552" y="850392"/>
            <a:ext cx="352044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~1B t/yr</a:t>
            </a:r>
            <a:endParaRPr lang="en-US" sz="5200" dirty="0"/>
          </a:p>
        </p:txBody>
      </p:sp>
      <p:sp>
        <p:nvSpPr>
          <p:cNvPr id="30" name="Text 28"/>
          <p:cNvSpPr/>
          <p:nvPr/>
        </p:nvSpPr>
        <p:spPr>
          <a:xfrm>
            <a:off x="5559552" y="1581912"/>
            <a:ext cx="3520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lignocellulosic pruning waste generated globally</a:t>
            </a:r>
            <a:endParaRPr lang="en-US" sz="1150" dirty="0"/>
          </a:p>
        </p:txBody>
      </p:sp>
      <p:sp>
        <p:nvSpPr>
          <p:cNvPr id="31" name="Shape 29"/>
          <p:cNvSpPr/>
          <p:nvPr/>
        </p:nvSpPr>
        <p:spPr>
          <a:xfrm>
            <a:off x="5559552" y="1892808"/>
            <a:ext cx="3429000" cy="16459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2" name="Text 30"/>
          <p:cNvSpPr/>
          <p:nvPr/>
        </p:nvSpPr>
        <p:spPr>
          <a:xfrm>
            <a:off x="5559552" y="1984248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8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Same cellulose-lignin polymer ruminants need — just unprocessed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5559552" y="2478024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8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Cities, municipalities, orchards: pay $100–400/t to dispose of it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5559552" y="2971800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8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Open-field burning illegal in California 2025, restricted across EU</a:t>
            </a:r>
            <a:endParaRPr lang="en-US" sz="1050" dirty="0"/>
          </a:p>
        </p:txBody>
      </p:sp>
      <p:sp>
        <p:nvSpPr>
          <p:cNvPr id="35" name="Text 33"/>
          <p:cNvSpPr/>
          <p:nvPr/>
        </p:nvSpPr>
        <p:spPr>
          <a:xfrm>
            <a:off x="5559552" y="3465576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8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Zero commercial-scale biological processing solution exists globally</a:t>
            </a:r>
            <a:endParaRPr lang="en-US" sz="1050" dirty="0"/>
          </a:p>
        </p:txBody>
      </p:sp>
      <p:sp>
        <p:nvSpPr>
          <p:cNvPr id="36" name="Text 34"/>
          <p:cNvSpPr/>
          <p:nvPr/>
        </p:nvSpPr>
        <p:spPr>
          <a:xfrm>
            <a:off x="5559552" y="3959352"/>
            <a:ext cx="3493008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8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15M t/yr in Mediterranean Europe alone — burned with zero recovery</a:t>
            </a:r>
            <a:endParaRPr lang="en-US" sz="1050" dirty="0"/>
          </a:p>
        </p:txBody>
      </p:sp>
      <p:sp>
        <p:nvSpPr>
          <p:cNvPr id="37" name="Shape 35"/>
          <p:cNvSpPr/>
          <p:nvPr/>
        </p:nvSpPr>
        <p:spPr>
          <a:xfrm>
            <a:off x="0" y="4617720"/>
            <a:ext cx="9144000" cy="52578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8" name="Text 36"/>
          <p:cNvSpPr/>
          <p:nvPr/>
        </p:nvSpPr>
        <p:spPr>
          <a:xfrm>
            <a:off x="320040" y="4624123"/>
            <a:ext cx="8503920" cy="5332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25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One side of the world pays to grow it.  The other side pays to get rid of it.  Same scale.  Same material.  BioMill converts the second into the first.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936B734-2A2B-F732-E900-C8692C8BAC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7846" b="7018"/>
          <a:stretch>
            <a:fillRect/>
          </a:stretch>
        </p:blipFill>
        <p:spPr>
          <a:xfrm>
            <a:off x="731520" y="834169"/>
            <a:ext cx="7470648" cy="3997847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" name="Text 1"/>
          <p:cNvSpPr/>
          <p:nvPr/>
        </p:nvSpPr>
        <p:spPr>
          <a:xfrm>
            <a:off x="245118" y="-79213"/>
            <a:ext cx="8869680" cy="80336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~1</a:t>
            </a:r>
            <a:r>
              <a:rPr lang="en-US" sz="2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Billion Tonnes of Pruning Waste Generated Every Year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   Zero Commercial-Scale Solutions</a:t>
            </a:r>
            <a:endParaRPr lang="en-US" sz="2000" dirty="0"/>
          </a:p>
        </p:txBody>
      </p:sp>
      <p:sp>
        <p:nvSpPr>
          <p:cNvPr id="13" name="Shape 11"/>
          <p:cNvSpPr/>
          <p:nvPr/>
        </p:nvSpPr>
        <p:spPr>
          <a:xfrm>
            <a:off x="1289304" y="2013156"/>
            <a:ext cx="182880" cy="182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4" name="Shape 12"/>
          <p:cNvSpPr/>
          <p:nvPr/>
        </p:nvSpPr>
        <p:spPr>
          <a:xfrm>
            <a:off x="603504" y="2229367"/>
            <a:ext cx="1965960" cy="804672"/>
          </a:xfrm>
          <a:prstGeom prst="rect">
            <a:avLst/>
          </a:prstGeom>
          <a:solidFill>
            <a:srgbClr val="FFFFFF"/>
          </a:solidFill>
          <a:ln w="1524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5" name="Shape 13"/>
          <p:cNvSpPr/>
          <p:nvPr/>
        </p:nvSpPr>
        <p:spPr>
          <a:xfrm>
            <a:off x="603504" y="2229367"/>
            <a:ext cx="1965960" cy="365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Text 14"/>
          <p:cNvSpPr/>
          <p:nvPr/>
        </p:nvSpPr>
        <p:spPr>
          <a:xfrm>
            <a:off x="676656" y="2284231"/>
            <a:ext cx="18745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California, USA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676656" y="2540263"/>
            <a:ext cx="1874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chemeClr val="accent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1.2M t/yr</a:t>
            </a:r>
            <a:endParaRPr lang="en-US" sz="1150" dirty="0">
              <a:solidFill>
                <a:schemeClr val="accent1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676656" y="2759719"/>
            <a:ext cx="18745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BURN BAN 2025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4389120" y="1916775"/>
            <a:ext cx="182880" cy="182880"/>
          </a:xfrm>
          <a:prstGeom prst="ellipse">
            <a:avLst/>
          </a:prstGeom>
          <a:solidFill>
            <a:srgbClr val="2A6E3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0" name="Shape 18"/>
          <p:cNvSpPr/>
          <p:nvPr/>
        </p:nvSpPr>
        <p:spPr>
          <a:xfrm>
            <a:off x="4012592" y="1060814"/>
            <a:ext cx="1965960" cy="804672"/>
          </a:xfrm>
          <a:prstGeom prst="rect">
            <a:avLst/>
          </a:prstGeom>
          <a:solidFill>
            <a:srgbClr val="FFFFFF"/>
          </a:solidFill>
          <a:ln w="1524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Shape 19"/>
          <p:cNvSpPr/>
          <p:nvPr/>
        </p:nvSpPr>
        <p:spPr>
          <a:xfrm>
            <a:off x="4012445" y="1061699"/>
            <a:ext cx="1965960" cy="36576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2" name="Text 20"/>
          <p:cNvSpPr/>
          <p:nvPr/>
        </p:nvSpPr>
        <p:spPr>
          <a:xfrm>
            <a:off x="4085597" y="1116563"/>
            <a:ext cx="18745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Mediterranean Europe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4085597" y="1372595"/>
            <a:ext cx="1874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15M t/yr</a:t>
            </a:r>
            <a:endParaRPr lang="en-US" sz="1150" dirty="0"/>
          </a:p>
        </p:txBody>
      </p:sp>
      <p:sp>
        <p:nvSpPr>
          <p:cNvPr id="24" name="Text 22"/>
          <p:cNvSpPr/>
          <p:nvPr/>
        </p:nvSpPr>
        <p:spPr>
          <a:xfrm>
            <a:off x="4085597" y="1592051"/>
            <a:ext cx="18745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 PRESSURE</a:t>
            </a:r>
            <a:endParaRPr lang="en-US" sz="850" dirty="0"/>
          </a:p>
        </p:txBody>
      </p:sp>
      <p:sp>
        <p:nvSpPr>
          <p:cNvPr id="25" name="Shape 23"/>
          <p:cNvSpPr/>
          <p:nvPr/>
        </p:nvSpPr>
        <p:spPr>
          <a:xfrm>
            <a:off x="5372100" y="2444471"/>
            <a:ext cx="182880" cy="182880"/>
          </a:xfrm>
          <a:prstGeom prst="ellipse">
            <a:avLst/>
          </a:prstGeom>
          <a:solidFill>
            <a:srgbClr val="1E3A8A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6" name="Shape 24"/>
          <p:cNvSpPr/>
          <p:nvPr/>
        </p:nvSpPr>
        <p:spPr>
          <a:xfrm>
            <a:off x="3698748" y="2694899"/>
            <a:ext cx="1965960" cy="804672"/>
          </a:xfrm>
          <a:prstGeom prst="rect">
            <a:avLst/>
          </a:prstGeom>
          <a:solidFill>
            <a:srgbClr val="FFFFFF"/>
          </a:solidFill>
          <a:ln w="1524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7" name="Shape 25"/>
          <p:cNvSpPr/>
          <p:nvPr/>
        </p:nvSpPr>
        <p:spPr>
          <a:xfrm>
            <a:off x="3698748" y="2663927"/>
            <a:ext cx="1962420" cy="60395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8" name="Text 26"/>
          <p:cNvSpPr/>
          <p:nvPr/>
        </p:nvSpPr>
        <p:spPr>
          <a:xfrm>
            <a:off x="3771900" y="2749763"/>
            <a:ext cx="18745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Saudi Arabia / GCC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3771900" y="3005795"/>
            <a:ext cx="1874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1E3A8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 palms</a:t>
            </a:r>
            <a:endParaRPr lang="en-US" sz="1150" dirty="0"/>
          </a:p>
        </p:txBody>
      </p:sp>
      <p:sp>
        <p:nvSpPr>
          <p:cNvPr id="30" name="Text 28"/>
          <p:cNvSpPr/>
          <p:nvPr/>
        </p:nvSpPr>
        <p:spPr>
          <a:xfrm>
            <a:off x="3771900" y="3225251"/>
            <a:ext cx="18745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ALFALFA BAN 2027</a:t>
            </a:r>
            <a:endParaRPr lang="en-US" sz="850" dirty="0"/>
          </a:p>
        </p:txBody>
      </p:sp>
      <p:sp>
        <p:nvSpPr>
          <p:cNvPr id="31" name="Shape 29"/>
          <p:cNvSpPr/>
          <p:nvPr/>
        </p:nvSpPr>
        <p:spPr>
          <a:xfrm>
            <a:off x="6126480" y="2415860"/>
            <a:ext cx="182880" cy="182880"/>
          </a:xfrm>
          <a:prstGeom prst="ellipse">
            <a:avLst/>
          </a:prstGeom>
          <a:solidFill>
            <a:srgbClr val="2A6E3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2" name="Shape 30"/>
          <p:cNvSpPr/>
          <p:nvPr/>
        </p:nvSpPr>
        <p:spPr>
          <a:xfrm>
            <a:off x="6403752" y="2384003"/>
            <a:ext cx="1965960" cy="804672"/>
          </a:xfrm>
          <a:prstGeom prst="rect">
            <a:avLst/>
          </a:prstGeom>
          <a:solidFill>
            <a:srgbClr val="FFFFFF"/>
          </a:solidFill>
          <a:ln w="1524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3" name="Shape 31"/>
          <p:cNvSpPr/>
          <p:nvPr/>
        </p:nvSpPr>
        <p:spPr>
          <a:xfrm>
            <a:off x="6403752" y="2384003"/>
            <a:ext cx="1965960" cy="36576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4" name="Text 32"/>
          <p:cNvSpPr/>
          <p:nvPr/>
        </p:nvSpPr>
        <p:spPr>
          <a:xfrm>
            <a:off x="6476904" y="2438867"/>
            <a:ext cx="18745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India</a:t>
            </a:r>
            <a:endParaRPr lang="en-US" sz="1000" dirty="0"/>
          </a:p>
        </p:txBody>
      </p:sp>
      <p:sp>
        <p:nvSpPr>
          <p:cNvPr id="35" name="Text 33"/>
          <p:cNvSpPr/>
          <p:nvPr/>
        </p:nvSpPr>
        <p:spPr>
          <a:xfrm>
            <a:off x="6476904" y="2694899"/>
            <a:ext cx="1874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35M t/yr burned</a:t>
            </a:r>
            <a:endParaRPr lang="en-US" sz="1150" dirty="0"/>
          </a:p>
        </p:txBody>
      </p:sp>
      <p:sp>
        <p:nvSpPr>
          <p:cNvPr id="36" name="Text 34"/>
          <p:cNvSpPr/>
          <p:nvPr/>
        </p:nvSpPr>
        <p:spPr>
          <a:xfrm>
            <a:off x="6476904" y="2914355"/>
            <a:ext cx="18745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22% FEED DEFICIT</a:t>
            </a:r>
            <a:endParaRPr lang="en-US" sz="850" dirty="0"/>
          </a:p>
        </p:txBody>
      </p:sp>
      <p:sp>
        <p:nvSpPr>
          <p:cNvPr id="37" name="Shape 35"/>
          <p:cNvSpPr/>
          <p:nvPr/>
        </p:nvSpPr>
        <p:spPr>
          <a:xfrm>
            <a:off x="2859786" y="3426419"/>
            <a:ext cx="182880" cy="182880"/>
          </a:xfrm>
          <a:prstGeom prst="ellipse">
            <a:avLst/>
          </a:prstGeom>
          <a:solidFill>
            <a:srgbClr val="2A6E3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8" name="Shape 36"/>
          <p:cNvSpPr/>
          <p:nvPr/>
        </p:nvSpPr>
        <p:spPr>
          <a:xfrm>
            <a:off x="1559052" y="3663206"/>
            <a:ext cx="1965960" cy="804672"/>
          </a:xfrm>
          <a:prstGeom prst="rect">
            <a:avLst/>
          </a:prstGeom>
          <a:solidFill>
            <a:srgbClr val="FFFFFF"/>
          </a:solidFill>
          <a:ln w="1524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9" name="Shape 37"/>
          <p:cNvSpPr/>
          <p:nvPr/>
        </p:nvSpPr>
        <p:spPr>
          <a:xfrm>
            <a:off x="1559052" y="3672350"/>
            <a:ext cx="1965960" cy="36576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0" name="Text 38"/>
          <p:cNvSpPr/>
          <p:nvPr/>
        </p:nvSpPr>
        <p:spPr>
          <a:xfrm>
            <a:off x="1632204" y="3718070"/>
            <a:ext cx="18745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Brazil</a:t>
            </a:r>
            <a:endParaRPr lang="en-US" sz="1000" dirty="0"/>
          </a:p>
        </p:txBody>
      </p:sp>
      <p:sp>
        <p:nvSpPr>
          <p:cNvPr id="41" name="Text 39"/>
          <p:cNvSpPr/>
          <p:nvPr/>
        </p:nvSpPr>
        <p:spPr>
          <a:xfrm>
            <a:off x="1632204" y="3974102"/>
            <a:ext cx="1874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200M t/yr bagasse</a:t>
            </a:r>
            <a:endParaRPr lang="en-US" sz="1150" dirty="0"/>
          </a:p>
        </p:txBody>
      </p:sp>
      <p:sp>
        <p:nvSpPr>
          <p:cNvPr id="42" name="Text 40"/>
          <p:cNvSpPr/>
          <p:nvPr/>
        </p:nvSpPr>
        <p:spPr>
          <a:xfrm>
            <a:off x="1632204" y="4193558"/>
            <a:ext cx="17602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WORLD'S LARGEST BEEF</a:t>
            </a:r>
            <a:endParaRPr lang="en-US" sz="850" dirty="0"/>
          </a:p>
        </p:txBody>
      </p:sp>
      <p:sp>
        <p:nvSpPr>
          <p:cNvPr id="43" name="Shape 41"/>
          <p:cNvSpPr/>
          <p:nvPr/>
        </p:nvSpPr>
        <p:spPr>
          <a:xfrm>
            <a:off x="0" y="4846320"/>
            <a:ext cx="9144000" cy="297180"/>
          </a:xfrm>
          <a:prstGeom prst="rect">
            <a:avLst/>
          </a:prstGeom>
          <a:solidFill>
            <a:srgbClr val="F4F1E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4" name="Text 42"/>
          <p:cNvSpPr/>
          <p:nvPr/>
        </p:nvSpPr>
        <p:spPr>
          <a:xfrm>
            <a:off x="365760" y="4846320"/>
            <a:ext cx="8412480" cy="2971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Cities, farms, and utilities on every continent pay to get rid of this waste.  Nobody has built a commercial-scale solution.  BioMill is the first.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6C475-FB2D-D95F-273D-7A8150F2B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83A2FCC-86DC-ED1D-31D0-42A1553912A3}"/>
              </a:ext>
            </a:extLst>
          </p:cNvPr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Two Crises - One Solution</a:t>
            </a:r>
            <a:endParaRPr lang="en-US" sz="28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F47E9FC-6A56-8122-3DA5-BC3B8BE2CC5C}"/>
              </a:ext>
            </a:extLst>
          </p:cNvPr>
          <p:cNvSpPr/>
          <p:nvPr/>
        </p:nvSpPr>
        <p:spPr>
          <a:xfrm>
            <a:off x="457200" y="749808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5991C8D-8322-5748-588E-D2BE2C0C9FA4}"/>
              </a:ext>
            </a:extLst>
          </p:cNvPr>
          <p:cNvSpPr/>
          <p:nvPr/>
        </p:nvSpPr>
        <p:spPr>
          <a:xfrm>
            <a:off x="457200" y="786384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Both problems exist on every continent simultaneously — and BioMill resolves both with a single process.</a:t>
            </a:r>
            <a:endParaRPr lang="en-US" sz="12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EF1EF4C-ED4B-6C05-15AB-64A25F237C0F}"/>
              </a:ext>
            </a:extLst>
          </p:cNvPr>
          <p:cNvSpPr/>
          <p:nvPr/>
        </p:nvSpPr>
        <p:spPr>
          <a:xfrm>
            <a:off x="5127155" y="1234440"/>
            <a:ext cx="3572693" cy="35204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29434C70-E7F3-2053-CE63-7E4A62861DD9}"/>
              </a:ext>
            </a:extLst>
          </p:cNvPr>
          <p:cNvSpPr/>
          <p:nvPr/>
        </p:nvSpPr>
        <p:spPr>
          <a:xfrm>
            <a:off x="5127155" y="1234440"/>
            <a:ext cx="3571389" cy="45719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6EA42C1-10FD-28F3-96FF-37A6D2D44173}"/>
              </a:ext>
            </a:extLst>
          </p:cNvPr>
          <p:cNvSpPr/>
          <p:nvPr/>
        </p:nvSpPr>
        <p:spPr>
          <a:xfrm>
            <a:off x="5310035" y="1280160"/>
            <a:ext cx="35661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2A6E3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CRISIS 2</a:t>
            </a:r>
            <a:endParaRPr lang="en-US" sz="9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3E095B4F-52DA-36C5-8962-6DA10F4197D9}"/>
              </a:ext>
            </a:extLst>
          </p:cNvPr>
          <p:cNvSpPr/>
          <p:nvPr/>
        </p:nvSpPr>
        <p:spPr>
          <a:xfrm>
            <a:off x="5310035" y="1508760"/>
            <a:ext cx="3161211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Global Roughage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Shortage</a:t>
            </a:r>
            <a:endParaRPr lang="en-US" sz="19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F8F8112-F64A-F3E6-128E-E51443E923A9}"/>
              </a:ext>
            </a:extLst>
          </p:cNvPr>
          <p:cNvSpPr/>
          <p:nvPr/>
        </p:nvSpPr>
        <p:spPr>
          <a:xfrm>
            <a:off x="5310035" y="2194560"/>
            <a:ext cx="1005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$40B+</a:t>
            </a:r>
            <a:endParaRPr lang="en-US" sz="16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77E7CF2-A5CC-08B9-A0D2-C134B93BF6D6}"/>
              </a:ext>
            </a:extLst>
          </p:cNvPr>
          <p:cNvSpPr/>
          <p:nvPr/>
        </p:nvSpPr>
        <p:spPr>
          <a:xfrm>
            <a:off x="6194392" y="2189138"/>
            <a:ext cx="2514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annual global alfalfa trade — rising every year</a:t>
            </a:r>
            <a:endParaRPr lang="en-US" sz="105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E2BF1A5E-F21D-FC7D-B92B-149D2B95154E}"/>
              </a:ext>
            </a:extLst>
          </p:cNvPr>
          <p:cNvSpPr/>
          <p:nvPr/>
        </p:nvSpPr>
        <p:spPr>
          <a:xfrm>
            <a:off x="5133688" y="2612442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D69D2BE-6DBB-5CF1-3A0A-AACD4409551A}"/>
              </a:ext>
            </a:extLst>
          </p:cNvPr>
          <p:cNvSpPr/>
          <p:nvPr/>
        </p:nvSpPr>
        <p:spPr>
          <a:xfrm>
            <a:off x="5310035" y="2761488"/>
            <a:ext cx="1005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100%</a:t>
            </a: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6FA01ABF-DEA8-56F3-03D2-B5CC01BBC975}"/>
              </a:ext>
            </a:extLst>
          </p:cNvPr>
          <p:cNvSpPr/>
          <p:nvPr/>
        </p:nvSpPr>
        <p:spPr>
          <a:xfrm>
            <a:off x="6185248" y="2761488"/>
            <a:ext cx="2514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of roughage in the GCC, Israel, and arid MENA imported</a:t>
            </a:r>
            <a:endParaRPr lang="en-US" sz="105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7FAA1AAB-9ACB-76DB-F13F-B6559DA0F77E}"/>
              </a:ext>
            </a:extLst>
          </p:cNvPr>
          <p:cNvSpPr/>
          <p:nvPr/>
        </p:nvSpPr>
        <p:spPr>
          <a:xfrm>
            <a:off x="5132384" y="3161112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5E707C1A-A500-66F5-DD65-DACAFE44A61C}"/>
              </a:ext>
            </a:extLst>
          </p:cNvPr>
          <p:cNvSpPr/>
          <p:nvPr/>
        </p:nvSpPr>
        <p:spPr>
          <a:xfrm>
            <a:off x="5310035" y="3328416"/>
            <a:ext cx="1005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2027</a:t>
            </a:r>
            <a:endParaRPr lang="en-US" sz="16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4A6C0FBA-6AD3-49E6-478F-AE1DD0ADB104}"/>
              </a:ext>
            </a:extLst>
          </p:cNvPr>
          <p:cNvSpPr/>
          <p:nvPr/>
        </p:nvSpPr>
        <p:spPr>
          <a:xfrm>
            <a:off x="6185248" y="3328416"/>
            <a:ext cx="2514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Saudi Arabia banning domestic alfalfa production — structural gap opening</a:t>
            </a:r>
            <a:endParaRPr lang="en-US" sz="1050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E7BC84FE-FB9F-2C60-1718-9818BCA1B65D}"/>
              </a:ext>
            </a:extLst>
          </p:cNvPr>
          <p:cNvSpPr/>
          <p:nvPr/>
        </p:nvSpPr>
        <p:spPr>
          <a:xfrm>
            <a:off x="5133688" y="3792931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3816ECF7-4046-360E-FE5B-E76C5997B65D}"/>
              </a:ext>
            </a:extLst>
          </p:cNvPr>
          <p:cNvSpPr/>
          <p:nvPr/>
        </p:nvSpPr>
        <p:spPr>
          <a:xfrm>
            <a:off x="5310035" y="3895344"/>
            <a:ext cx="10058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Zero</a:t>
            </a:r>
            <a:endParaRPr lang="en-US" sz="160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C51E3317-8700-4246-B9D8-46E004DB66C7}"/>
              </a:ext>
            </a:extLst>
          </p:cNvPr>
          <p:cNvSpPr/>
          <p:nvPr/>
        </p:nvSpPr>
        <p:spPr>
          <a:xfrm>
            <a:off x="6185248" y="3895344"/>
            <a:ext cx="2514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commercial domestic roughage production in most arid-region markets</a:t>
            </a:r>
            <a:endParaRPr lang="en-US" sz="1050" dirty="0"/>
          </a:p>
        </p:txBody>
      </p:sp>
      <p:sp>
        <p:nvSpPr>
          <p:cNvPr id="35" name="Shape 33">
            <a:extLst>
              <a:ext uri="{FF2B5EF4-FFF2-40B4-BE49-F238E27FC236}">
                <a16:creationId xmlns:a16="http://schemas.microsoft.com/office/drawing/2014/main" id="{E65343C6-8267-2CC1-4868-69077AF6F96A}"/>
              </a:ext>
            </a:extLst>
          </p:cNvPr>
          <p:cNvSpPr/>
          <p:nvPr/>
        </p:nvSpPr>
        <p:spPr>
          <a:xfrm>
            <a:off x="4146531" y="2468880"/>
            <a:ext cx="812506" cy="1371600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A2F50370-F210-63D8-1368-DA0BFBF3633E}"/>
              </a:ext>
            </a:extLst>
          </p:cNvPr>
          <p:cNvSpPr/>
          <p:nvPr/>
        </p:nvSpPr>
        <p:spPr>
          <a:xfrm>
            <a:off x="4054591" y="2424988"/>
            <a:ext cx="104338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ONE</a:t>
            </a:r>
            <a:endParaRPr lang="en-US" sz="700" dirty="0"/>
          </a:p>
          <a:p>
            <a:pPr marL="0" indent="0" algn="ctr">
              <a:buNone/>
            </a:pPr>
            <a:r>
              <a:rPr lang="en-US" sz="7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SOLUTION</a:t>
            </a:r>
            <a:endParaRPr lang="en-US" sz="700" dirty="0"/>
          </a:p>
        </p:txBody>
      </p:sp>
      <p:sp>
        <p:nvSpPr>
          <p:cNvPr id="37" name="Text 35">
            <a:extLst>
              <a:ext uri="{FF2B5EF4-FFF2-40B4-BE49-F238E27FC236}">
                <a16:creationId xmlns:a16="http://schemas.microsoft.com/office/drawing/2014/main" id="{CA63D115-C324-7944-A404-FE0772371932}"/>
              </a:ext>
            </a:extLst>
          </p:cNvPr>
          <p:cNvSpPr/>
          <p:nvPr/>
        </p:nvSpPr>
        <p:spPr>
          <a:xfrm rot="5400000">
            <a:off x="4813616" y="3044036"/>
            <a:ext cx="32918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↑</a:t>
            </a:r>
            <a:endParaRPr lang="en-US" sz="1400" b="1" dirty="0"/>
          </a:p>
        </p:txBody>
      </p:sp>
      <p:sp>
        <p:nvSpPr>
          <p:cNvPr id="38" name="Text 36">
            <a:extLst>
              <a:ext uri="{FF2B5EF4-FFF2-40B4-BE49-F238E27FC236}">
                <a16:creationId xmlns:a16="http://schemas.microsoft.com/office/drawing/2014/main" id="{DB4AE0AB-835D-D815-1983-2CCE580A606B}"/>
              </a:ext>
            </a:extLst>
          </p:cNvPr>
          <p:cNvSpPr/>
          <p:nvPr/>
        </p:nvSpPr>
        <p:spPr>
          <a:xfrm rot="16200000">
            <a:off x="3950660" y="3040769"/>
            <a:ext cx="32918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↓</a:t>
            </a:r>
            <a:endParaRPr lang="en-US" sz="1400" b="1" dirty="0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8DE07DAF-0C3B-C89C-B52F-EE026FBD4F5A}"/>
              </a:ext>
            </a:extLst>
          </p:cNvPr>
          <p:cNvSpPr/>
          <p:nvPr/>
        </p:nvSpPr>
        <p:spPr>
          <a:xfrm>
            <a:off x="4105143" y="3332988"/>
            <a:ext cx="89528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latin typeface="Georgia" pitchFamily="34" charset="0"/>
                <a:ea typeface="Georgia" pitchFamily="34" charset="-122"/>
                <a:cs typeface="Georgia" pitchFamily="34" charset="-120"/>
              </a:rPr>
              <a:t>BioMill</a:t>
            </a:r>
            <a:endParaRPr lang="en-US" sz="1300" dirty="0"/>
          </a:p>
        </p:txBody>
      </p:sp>
      <p:pic>
        <p:nvPicPr>
          <p:cNvPr id="46" name="Image 1" descr="preencoded.png">
            <a:extLst>
              <a:ext uri="{FF2B5EF4-FFF2-40B4-BE49-F238E27FC236}">
                <a16:creationId xmlns:a16="http://schemas.microsoft.com/office/drawing/2014/main" id="{C6C6014A-F98D-B58D-F749-148C85B37D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1179" y="2950376"/>
            <a:ext cx="461642" cy="461642"/>
          </a:xfrm>
          <a:prstGeom prst="rect">
            <a:avLst/>
          </a:prstGeom>
        </p:spPr>
      </p:pic>
      <p:sp>
        <p:nvSpPr>
          <p:cNvPr id="26" name="Shape 18"/>
          <p:cNvSpPr/>
          <p:nvPr/>
        </p:nvSpPr>
        <p:spPr>
          <a:xfrm>
            <a:off x="387074" y="1234439"/>
            <a:ext cx="3580908" cy="35204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9" name="Shape 19"/>
          <p:cNvSpPr/>
          <p:nvPr/>
        </p:nvSpPr>
        <p:spPr>
          <a:xfrm>
            <a:off x="387074" y="1234439"/>
            <a:ext cx="3580908" cy="45720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2" name="Text 20"/>
          <p:cNvSpPr/>
          <p:nvPr/>
        </p:nvSpPr>
        <p:spPr>
          <a:xfrm>
            <a:off x="569954" y="1280159"/>
            <a:ext cx="35661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C96A1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CRISIS 1</a:t>
            </a:r>
            <a:endParaRPr lang="en-US" sz="900" dirty="0"/>
          </a:p>
        </p:txBody>
      </p:sp>
      <p:sp>
        <p:nvSpPr>
          <p:cNvPr id="39" name="Text 21"/>
          <p:cNvSpPr/>
          <p:nvPr/>
        </p:nvSpPr>
        <p:spPr>
          <a:xfrm>
            <a:off x="569954" y="1508759"/>
            <a:ext cx="356616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Global Pruning Waste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&amp; Burning</a:t>
            </a:r>
            <a:endParaRPr lang="en-US" sz="1900" dirty="0"/>
          </a:p>
        </p:txBody>
      </p:sp>
      <p:sp>
        <p:nvSpPr>
          <p:cNvPr id="40" name="Text 22"/>
          <p:cNvSpPr/>
          <p:nvPr/>
        </p:nvSpPr>
        <p:spPr>
          <a:xfrm>
            <a:off x="569954" y="2194559"/>
            <a:ext cx="12801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~1B t/yr</a:t>
            </a:r>
            <a:endParaRPr lang="en-US" sz="1600" dirty="0"/>
          </a:p>
        </p:txBody>
      </p:sp>
      <p:sp>
        <p:nvSpPr>
          <p:cNvPr id="41" name="Text 23"/>
          <p:cNvSpPr/>
          <p:nvPr/>
        </p:nvSpPr>
        <p:spPr>
          <a:xfrm>
            <a:off x="1765211" y="2194559"/>
            <a:ext cx="2240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waste generated globally — no destination, no value</a:t>
            </a:r>
            <a:endParaRPr lang="en-US" sz="1050" dirty="0"/>
          </a:p>
        </p:txBody>
      </p:sp>
      <p:sp>
        <p:nvSpPr>
          <p:cNvPr id="47" name="Text 25"/>
          <p:cNvSpPr/>
          <p:nvPr/>
        </p:nvSpPr>
        <p:spPr>
          <a:xfrm>
            <a:off x="569954" y="2761487"/>
            <a:ext cx="12801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15M t/yr</a:t>
            </a:r>
            <a:endParaRPr lang="en-US" sz="1600" dirty="0"/>
          </a:p>
        </p:txBody>
      </p:sp>
      <p:sp>
        <p:nvSpPr>
          <p:cNvPr id="48" name="Text 26"/>
          <p:cNvSpPr/>
          <p:nvPr/>
        </p:nvSpPr>
        <p:spPr>
          <a:xfrm>
            <a:off x="1765211" y="2761487"/>
            <a:ext cx="2240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olive &amp; orchard prunings burned in Mediterranean Europe alone</a:t>
            </a:r>
            <a:endParaRPr lang="en-US" sz="1050" dirty="0"/>
          </a:p>
        </p:txBody>
      </p:sp>
      <p:sp>
        <p:nvSpPr>
          <p:cNvPr id="49" name="Text 28"/>
          <p:cNvSpPr/>
          <p:nvPr/>
        </p:nvSpPr>
        <p:spPr>
          <a:xfrm>
            <a:off x="569954" y="3328415"/>
            <a:ext cx="12801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1.8t CO₂e</a:t>
            </a:r>
            <a:endParaRPr lang="en-US" sz="1600" dirty="0"/>
          </a:p>
        </p:txBody>
      </p:sp>
      <p:sp>
        <p:nvSpPr>
          <p:cNvPr id="50" name="Text 29"/>
          <p:cNvSpPr/>
          <p:nvPr/>
        </p:nvSpPr>
        <p:spPr>
          <a:xfrm>
            <a:off x="1765211" y="3328415"/>
            <a:ext cx="2240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released per tonne of pruning waste burned in open fields</a:t>
            </a:r>
            <a:endParaRPr lang="en-US" sz="1050" dirty="0"/>
          </a:p>
        </p:txBody>
      </p:sp>
      <p:sp>
        <p:nvSpPr>
          <p:cNvPr id="51" name="Text 31"/>
          <p:cNvSpPr/>
          <p:nvPr/>
        </p:nvSpPr>
        <p:spPr>
          <a:xfrm>
            <a:off x="569954" y="3895343"/>
            <a:ext cx="12801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Illegal</a:t>
            </a:r>
            <a:endParaRPr lang="en-US" sz="1600" dirty="0"/>
          </a:p>
        </p:txBody>
      </p:sp>
      <p:sp>
        <p:nvSpPr>
          <p:cNvPr id="52" name="Text 32"/>
          <p:cNvSpPr/>
          <p:nvPr/>
        </p:nvSpPr>
        <p:spPr>
          <a:xfrm>
            <a:off x="1765211" y="3895343"/>
            <a:ext cx="22402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California burn ban in force since Jan 2025 — no affordable alternative</a:t>
            </a:r>
            <a:endParaRPr lang="en-US" sz="1050" dirty="0"/>
          </a:p>
        </p:txBody>
      </p:sp>
      <p:sp>
        <p:nvSpPr>
          <p:cNvPr id="53" name="Shape 15">
            <a:extLst>
              <a:ext uri="{FF2B5EF4-FFF2-40B4-BE49-F238E27FC236}">
                <a16:creationId xmlns:a16="http://schemas.microsoft.com/office/drawing/2014/main" id="{4947AC0A-39A0-0ED3-332B-84AA43F41DFF}"/>
              </a:ext>
            </a:extLst>
          </p:cNvPr>
          <p:cNvSpPr/>
          <p:nvPr/>
        </p:nvSpPr>
        <p:spPr>
          <a:xfrm>
            <a:off x="401822" y="3814876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4" name="Shape 15">
            <a:extLst>
              <a:ext uri="{FF2B5EF4-FFF2-40B4-BE49-F238E27FC236}">
                <a16:creationId xmlns:a16="http://schemas.microsoft.com/office/drawing/2014/main" id="{D60189EA-C2F3-3C25-B63D-C707F7B999F8}"/>
              </a:ext>
            </a:extLst>
          </p:cNvPr>
          <p:cNvSpPr/>
          <p:nvPr/>
        </p:nvSpPr>
        <p:spPr>
          <a:xfrm>
            <a:off x="392300" y="3164737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55" name="Shape 15">
            <a:extLst>
              <a:ext uri="{FF2B5EF4-FFF2-40B4-BE49-F238E27FC236}">
                <a16:creationId xmlns:a16="http://schemas.microsoft.com/office/drawing/2014/main" id="{877F0B1C-8E53-48A8-D8DA-839731D10375}"/>
              </a:ext>
            </a:extLst>
          </p:cNvPr>
          <p:cNvSpPr/>
          <p:nvPr/>
        </p:nvSpPr>
        <p:spPr>
          <a:xfrm>
            <a:off x="392300" y="2603494"/>
            <a:ext cx="356616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099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Technology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749808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786384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BioPrep™  ·  MycoSSF™  ·  30 days  ·  Farm scale  ·  Any pruning waste  ·  Patent pending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320040" y="1234440"/>
            <a:ext cx="1554480" cy="35204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320040" y="1234440"/>
            <a:ext cx="1554480" cy="50292"/>
          </a:xfrm>
          <a:prstGeom prst="rect">
            <a:avLst/>
          </a:prstGeom>
          <a:solidFill>
            <a:srgbClr val="6B6B6B"/>
          </a:solidFill>
          <a:ln w="12700">
            <a:solidFill>
              <a:srgbClr val="6B6B6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411480" y="12801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INPUT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320040" y="1554480"/>
            <a:ext cx="15544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dirty="0">
                <a:solidFill>
                  <a:srgbClr val="000000"/>
                </a:solidFill>
              </a:rPr>
              <a:t>🪵</a:t>
            </a:r>
            <a:endParaRPr lang="en-US" sz="2600" dirty="0"/>
          </a:p>
        </p:txBody>
      </p:sp>
      <p:sp>
        <p:nvSpPr>
          <p:cNvPr id="9" name="Text 7"/>
          <p:cNvSpPr/>
          <p:nvPr/>
        </p:nvSpPr>
        <p:spPr>
          <a:xfrm>
            <a:off x="411480" y="2103120"/>
            <a:ext cx="1371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Pruning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Waste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11480" y="2651760"/>
            <a:ext cx="137160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Any source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Municipal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Agricultural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Utility</a:t>
            </a:r>
            <a:endParaRPr lang="en-US" sz="1000" dirty="0"/>
          </a:p>
          <a:p>
            <a:pPr marL="0" indent="0" algn="ctr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Industrial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411480" y="4023360"/>
            <a:ext cx="13716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Lignin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20–35%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</a:t>
            </a:r>
            <a:endParaRPr lang="en-US" sz="900" dirty="0"/>
          </a:p>
          <a:p>
            <a:pPr marL="0" indent="0" algn="ctr">
              <a:buNone/>
            </a:pPr>
            <a:r>
              <a:rPr lang="en-US" sz="9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digestibility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1901952" y="2743200"/>
            <a:ext cx="3657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200" dirty="0"/>
          </a:p>
        </p:txBody>
      </p:sp>
      <p:sp>
        <p:nvSpPr>
          <p:cNvPr id="13" name="Shape 11"/>
          <p:cNvSpPr/>
          <p:nvPr/>
        </p:nvSpPr>
        <p:spPr>
          <a:xfrm>
            <a:off x="2286000" y="1234440"/>
            <a:ext cx="1783080" cy="3520440"/>
          </a:xfrm>
          <a:prstGeom prst="rect">
            <a:avLst/>
          </a:prstGeom>
          <a:solidFill>
            <a:srgbClr val="EBF2ED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4" name="Shape 12"/>
          <p:cNvSpPr/>
          <p:nvPr/>
        </p:nvSpPr>
        <p:spPr>
          <a:xfrm>
            <a:off x="2286000" y="1234440"/>
            <a:ext cx="1783080" cy="320040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5" name="Text 13"/>
          <p:cNvSpPr/>
          <p:nvPr/>
        </p:nvSpPr>
        <p:spPr>
          <a:xfrm>
            <a:off x="2377440" y="1234440"/>
            <a:ext cx="160020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50" b="1" dirty="0">
                <a:solidFill>
                  <a:srgbClr val="AADDB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STAGE  1</a:t>
            </a:r>
            <a:endParaRPr lang="en-US" sz="750" dirty="0"/>
          </a:p>
        </p:txBody>
      </p:sp>
      <p:sp>
        <p:nvSpPr>
          <p:cNvPr id="16" name="Text 14"/>
          <p:cNvSpPr/>
          <p:nvPr/>
        </p:nvSpPr>
        <p:spPr>
          <a:xfrm>
            <a:off x="2377440" y="1399032"/>
            <a:ext cx="16002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BioPrep™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2286000" y="1627632"/>
            <a:ext cx="1783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⚗️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2377440" y="2148840"/>
            <a:ext cx="1600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Alkaline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Thermophilic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Conditioning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2377440" y="2788920"/>
            <a:ext cx="1600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 days</a:t>
            </a:r>
            <a:endParaRPr lang="en-US" sz="1800" dirty="0"/>
          </a:p>
        </p:txBody>
      </p:sp>
      <p:sp>
        <p:nvSpPr>
          <p:cNvPr id="20" name="Shape 18"/>
          <p:cNvSpPr/>
          <p:nvPr/>
        </p:nvSpPr>
        <p:spPr>
          <a:xfrm>
            <a:off x="2377440" y="3108960"/>
            <a:ext cx="1600200" cy="1508760"/>
          </a:xfrm>
          <a:prstGeom prst="rect">
            <a:avLst/>
          </a:prstGeom>
          <a:solidFill>
            <a:srgbClr val="DDEEDD"/>
          </a:solidFill>
          <a:ln w="3810">
            <a:solidFill>
              <a:srgbClr val="BBDDBB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Text 19"/>
          <p:cNvSpPr/>
          <p:nvPr/>
        </p:nvSpPr>
        <p:spPr>
          <a:xfrm>
            <a:off x="2423160" y="3154680"/>
            <a:ext cx="1508760" cy="1417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Proprietary pH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activation protocol</a:t>
            </a: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Proprietary         temperature regime</a:t>
            </a: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Hygienisation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3A6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certified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4096512" y="2743200"/>
            <a:ext cx="3657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200" dirty="0"/>
          </a:p>
        </p:txBody>
      </p:sp>
      <p:sp>
        <p:nvSpPr>
          <p:cNvPr id="23" name="Shape 21"/>
          <p:cNvSpPr/>
          <p:nvPr/>
        </p:nvSpPr>
        <p:spPr>
          <a:xfrm>
            <a:off x="4480560" y="1234440"/>
            <a:ext cx="1783080" cy="3520440"/>
          </a:xfrm>
          <a:prstGeom prst="rect">
            <a:avLst/>
          </a:prstGeom>
          <a:solidFill>
            <a:srgbClr val="FEF3E8"/>
          </a:solidFill>
          <a:ln w="1905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4" name="Shape 22"/>
          <p:cNvSpPr/>
          <p:nvPr/>
        </p:nvSpPr>
        <p:spPr>
          <a:xfrm>
            <a:off x="4480560" y="1234440"/>
            <a:ext cx="1783080" cy="320040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5" name="Text 23"/>
          <p:cNvSpPr/>
          <p:nvPr/>
        </p:nvSpPr>
        <p:spPr>
          <a:xfrm>
            <a:off x="4572000" y="1234440"/>
            <a:ext cx="160020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DD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STAGE 2  ·  CORE IP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4572000" y="1399032"/>
            <a:ext cx="16002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MycoSSF™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4480560" y="1627632"/>
            <a:ext cx="17830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🍄</a:t>
            </a:r>
            <a:endParaRPr lang="en-US" sz="2400" dirty="0"/>
          </a:p>
        </p:txBody>
      </p:sp>
      <p:sp>
        <p:nvSpPr>
          <p:cNvPr id="28" name="Text 26"/>
          <p:cNvSpPr/>
          <p:nvPr/>
        </p:nvSpPr>
        <p:spPr>
          <a:xfrm>
            <a:off x="4572000" y="2148840"/>
            <a:ext cx="16002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Outdoor Fungal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Bioconversion</a:t>
            </a:r>
            <a:endParaRPr lang="en-US" sz="1200" dirty="0"/>
          </a:p>
        </p:txBody>
      </p:sp>
      <p:sp>
        <p:nvSpPr>
          <p:cNvPr id="29" name="Text 27"/>
          <p:cNvSpPr/>
          <p:nvPr/>
        </p:nvSpPr>
        <p:spPr>
          <a:xfrm>
            <a:off x="4572000" y="2697480"/>
            <a:ext cx="1600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 days</a:t>
            </a:r>
            <a:endParaRPr lang="en-US" sz="1800" dirty="0"/>
          </a:p>
        </p:txBody>
      </p:sp>
      <p:sp>
        <p:nvSpPr>
          <p:cNvPr id="30" name="Shape 28"/>
          <p:cNvSpPr/>
          <p:nvPr/>
        </p:nvSpPr>
        <p:spPr>
          <a:xfrm>
            <a:off x="4572000" y="3063240"/>
            <a:ext cx="1600200" cy="1554480"/>
          </a:xfrm>
          <a:prstGeom prst="rect">
            <a:avLst/>
          </a:prstGeom>
          <a:solidFill>
            <a:srgbClr val="FDE8CC"/>
          </a:solidFill>
          <a:ln w="3810">
            <a:solidFill>
              <a:srgbClr val="F0C896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1" name="Text 29"/>
          <p:cNvSpPr/>
          <p:nvPr/>
        </p:nvSpPr>
        <p:spPr>
          <a:xfrm>
            <a:off x="4617720" y="3108960"/>
            <a:ext cx="150876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7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Proprietary strain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7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selection protocol</a:t>
            </a: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7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Proprietary                 aeration system</a:t>
            </a: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7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Outdoor inoculation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7A4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procedure — novel</a:t>
            </a:r>
            <a:endParaRPr lang="en-US" sz="900" dirty="0"/>
          </a:p>
        </p:txBody>
      </p:sp>
      <p:sp>
        <p:nvSpPr>
          <p:cNvPr id="32" name="Text 30"/>
          <p:cNvSpPr/>
          <p:nvPr/>
        </p:nvSpPr>
        <p:spPr>
          <a:xfrm>
            <a:off x="6291072" y="2743200"/>
            <a:ext cx="3657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200" dirty="0"/>
          </a:p>
        </p:txBody>
      </p:sp>
      <p:sp>
        <p:nvSpPr>
          <p:cNvPr id="33" name="Shape 31"/>
          <p:cNvSpPr/>
          <p:nvPr/>
        </p:nvSpPr>
        <p:spPr>
          <a:xfrm>
            <a:off x="6675120" y="1234440"/>
            <a:ext cx="2103120" cy="3520440"/>
          </a:xfrm>
          <a:prstGeom prst="rect">
            <a:avLst/>
          </a:prstGeom>
          <a:solidFill>
            <a:srgbClr val="F4F1EC"/>
          </a:solidFill>
          <a:ln w="1905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4" name="Shape 32"/>
          <p:cNvSpPr/>
          <p:nvPr/>
        </p:nvSpPr>
        <p:spPr>
          <a:xfrm>
            <a:off x="6675120" y="1234440"/>
            <a:ext cx="2103120" cy="320040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5" name="Text 33"/>
          <p:cNvSpPr/>
          <p:nvPr/>
        </p:nvSpPr>
        <p:spPr>
          <a:xfrm>
            <a:off x="6766560" y="1234440"/>
            <a:ext cx="1920240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AADDA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OUTPUT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6766560" y="1399032"/>
            <a:ext cx="192024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MycoFeed™</a:t>
            </a:r>
            <a:endParaRPr lang="en-US" sz="1200" dirty="0"/>
          </a:p>
        </p:txBody>
      </p:sp>
      <p:sp>
        <p:nvSpPr>
          <p:cNvPr id="37" name="Text 35"/>
          <p:cNvSpPr/>
          <p:nvPr/>
        </p:nvSpPr>
        <p:spPr>
          <a:xfrm>
            <a:off x="6675120" y="1627632"/>
            <a:ext cx="21031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dirty="0">
                <a:solidFill>
                  <a:srgbClr val="000000"/>
                </a:solidFill>
              </a:rPr>
              <a:t>🌾</a:t>
            </a:r>
            <a:endParaRPr lang="en-US" sz="2600" dirty="0"/>
          </a:p>
        </p:txBody>
      </p:sp>
      <p:sp>
        <p:nvSpPr>
          <p:cNvPr id="38" name="Text 36"/>
          <p:cNvSpPr/>
          <p:nvPr/>
        </p:nvSpPr>
        <p:spPr>
          <a:xfrm>
            <a:off x="6766560" y="2148840"/>
            <a:ext cx="19202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Verified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Ruminant</a:t>
            </a:r>
            <a:endParaRPr lang="en-US" sz="1300" dirty="0"/>
          </a:p>
          <a:p>
            <a:pPr marL="0" indent="0" algn="ctr">
              <a:buNone/>
            </a:pPr>
            <a:r>
              <a:rPr lang="en-US" sz="1300" b="1" dirty="0">
                <a:solidFill>
                  <a:srgbClr val="13500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Roughage</a:t>
            </a: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6766559" y="2834640"/>
            <a:ext cx="679269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≥70%</a:t>
            </a:r>
            <a:endParaRPr lang="en-US" sz="1300" dirty="0"/>
          </a:p>
        </p:txBody>
      </p:sp>
      <p:sp>
        <p:nvSpPr>
          <p:cNvPr id="40" name="Text 38"/>
          <p:cNvSpPr/>
          <p:nvPr/>
        </p:nvSpPr>
        <p:spPr>
          <a:xfrm>
            <a:off x="7360920" y="2834640"/>
            <a:ext cx="1325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IVDMD — in vitro digestibility</a:t>
            </a:r>
            <a:endParaRPr lang="en-US" sz="950" dirty="0"/>
          </a:p>
        </p:txBody>
      </p:sp>
      <p:sp>
        <p:nvSpPr>
          <p:cNvPr id="41" name="Shape 39"/>
          <p:cNvSpPr/>
          <p:nvPr/>
        </p:nvSpPr>
        <p:spPr>
          <a:xfrm>
            <a:off x="6766560" y="3218688"/>
            <a:ext cx="18288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2" name="Text 40"/>
          <p:cNvSpPr/>
          <p:nvPr/>
        </p:nvSpPr>
        <p:spPr>
          <a:xfrm>
            <a:off x="6766560" y="3337560"/>
            <a:ext cx="67926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≥30%</a:t>
            </a:r>
            <a:endParaRPr lang="en-US" sz="1300" dirty="0"/>
          </a:p>
        </p:txBody>
      </p:sp>
      <p:sp>
        <p:nvSpPr>
          <p:cNvPr id="43" name="Text 41"/>
          <p:cNvSpPr/>
          <p:nvPr/>
        </p:nvSpPr>
        <p:spPr>
          <a:xfrm>
            <a:off x="7360920" y="3337560"/>
            <a:ext cx="1325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Klason lignin reduction</a:t>
            </a:r>
            <a:endParaRPr lang="en-US" sz="950" dirty="0"/>
          </a:p>
        </p:txBody>
      </p:sp>
      <p:sp>
        <p:nvSpPr>
          <p:cNvPr id="44" name="Shape 42"/>
          <p:cNvSpPr/>
          <p:nvPr/>
        </p:nvSpPr>
        <p:spPr>
          <a:xfrm>
            <a:off x="6766560" y="3721608"/>
            <a:ext cx="18288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5" name="Text 43"/>
          <p:cNvSpPr/>
          <p:nvPr/>
        </p:nvSpPr>
        <p:spPr>
          <a:xfrm>
            <a:off x="6766560" y="3840480"/>
            <a:ext cx="679268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100%</a:t>
            </a:r>
            <a:endParaRPr lang="en-US" sz="1300" dirty="0"/>
          </a:p>
        </p:txBody>
      </p:sp>
      <p:sp>
        <p:nvSpPr>
          <p:cNvPr id="46" name="Text 44"/>
          <p:cNvSpPr/>
          <p:nvPr/>
        </p:nvSpPr>
        <p:spPr>
          <a:xfrm>
            <a:off x="7360920" y="3840480"/>
            <a:ext cx="1325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Ergosterol fingerprint confirmed</a:t>
            </a:r>
            <a:endParaRPr lang="en-US" sz="950" dirty="0"/>
          </a:p>
        </p:txBody>
      </p:sp>
      <p:sp>
        <p:nvSpPr>
          <p:cNvPr id="47" name="Shape 45"/>
          <p:cNvSpPr/>
          <p:nvPr/>
        </p:nvSpPr>
        <p:spPr>
          <a:xfrm>
            <a:off x="6766560" y="4224528"/>
            <a:ext cx="18288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8" name="Text 46"/>
          <p:cNvSpPr/>
          <p:nvPr/>
        </p:nvSpPr>
        <p:spPr>
          <a:xfrm>
            <a:off x="6766560" y="4343400"/>
            <a:ext cx="59436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Zero</a:t>
            </a:r>
            <a:endParaRPr lang="en-US" sz="1300" dirty="0"/>
          </a:p>
        </p:txBody>
      </p:sp>
      <p:sp>
        <p:nvSpPr>
          <p:cNvPr id="49" name="Text 47"/>
          <p:cNvSpPr/>
          <p:nvPr/>
        </p:nvSpPr>
        <p:spPr>
          <a:xfrm>
            <a:off x="7360920" y="4343400"/>
            <a:ext cx="1325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Novel product approval needed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Quantified Impact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749808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786384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 installation at full commercial scale (30,000 t/yr MycoFeed™ output) — then multiplied globally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457200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457200" y="1234440"/>
            <a:ext cx="2651760" cy="45720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594360" y="1298448"/>
            <a:ext cx="2377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🌍  Climate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94360" y="1664208"/>
            <a:ext cx="2377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1E3A8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~90,000</a:t>
            </a:r>
            <a:endParaRPr lang="en-US" sz="3200" dirty="0"/>
          </a:p>
        </p:txBody>
      </p:sp>
      <p:sp>
        <p:nvSpPr>
          <p:cNvPr id="9" name="Text 7"/>
          <p:cNvSpPr/>
          <p:nvPr/>
        </p:nvSpPr>
        <p:spPr>
          <a:xfrm>
            <a:off x="594360" y="2249424"/>
            <a:ext cx="2377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tCO₂e avoided / yr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594360" y="2578608"/>
            <a:ext cx="2377440" cy="16459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1" name="Text 9"/>
          <p:cNvSpPr/>
          <p:nvPr/>
        </p:nvSpPr>
        <p:spPr>
          <a:xfrm>
            <a:off x="594360" y="2651760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Eliminates open-field burning of ~58,000 t/yr waste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594360" y="3163824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Replaces shipped alfalfa (transport emissions)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594360" y="3675888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Lower enteric methane per litre of milk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594360" y="4187952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Zero-energy process — ambient temp, no refrigeration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3264408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Shape 14"/>
          <p:cNvSpPr/>
          <p:nvPr/>
        </p:nvSpPr>
        <p:spPr>
          <a:xfrm>
            <a:off x="3264408" y="1234440"/>
            <a:ext cx="2651760" cy="45720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Text 15"/>
          <p:cNvSpPr/>
          <p:nvPr/>
        </p:nvSpPr>
        <p:spPr>
          <a:xfrm>
            <a:off x="3401568" y="1298448"/>
            <a:ext cx="2377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🌾  Food Security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3401568" y="1664208"/>
            <a:ext cx="2377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30,000</a:t>
            </a:r>
            <a:endParaRPr lang="en-US" sz="3200" dirty="0"/>
          </a:p>
        </p:txBody>
      </p:sp>
      <p:sp>
        <p:nvSpPr>
          <p:cNvPr id="19" name="Text 17"/>
          <p:cNvSpPr/>
          <p:nvPr/>
        </p:nvSpPr>
        <p:spPr>
          <a:xfrm>
            <a:off x="3401568" y="2249424"/>
            <a:ext cx="2377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tonnes of roughage / yr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3401568" y="2578608"/>
            <a:ext cx="2377440" cy="16459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Text 19"/>
          <p:cNvSpPr/>
          <p:nvPr/>
        </p:nvSpPr>
        <p:spPr>
          <a:xfrm>
            <a:off x="3401568" y="2651760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Closes the domestic roughage gap in any market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3401568" y="3163824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Supply immune to shipping disruption or geopolitics</a:t>
            </a:r>
            <a:endParaRPr lang="en-US" sz="1000" dirty="0"/>
          </a:p>
        </p:txBody>
      </p:sp>
      <p:sp>
        <p:nvSpPr>
          <p:cNvPr id="23" name="Text 21"/>
          <p:cNvSpPr/>
          <p:nvPr/>
        </p:nvSpPr>
        <p:spPr>
          <a:xfrm>
            <a:off x="3401568" y="3675888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Established feed category — no novel approval</a:t>
            </a:r>
            <a:endParaRPr lang="en-US" sz="1000" dirty="0"/>
          </a:p>
        </p:txBody>
      </p:sp>
      <p:sp>
        <p:nvSpPr>
          <p:cNvPr id="24" name="Text 22"/>
          <p:cNvSpPr/>
          <p:nvPr/>
        </p:nvSpPr>
        <p:spPr>
          <a:xfrm>
            <a:off x="3401568" y="4187952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Same technology replicates globally without re-approval</a:t>
            </a:r>
            <a:endParaRPr lang="en-US" sz="1000" dirty="0"/>
          </a:p>
        </p:txBody>
      </p:sp>
      <p:sp>
        <p:nvSpPr>
          <p:cNvPr id="25" name="Shape 23"/>
          <p:cNvSpPr/>
          <p:nvPr/>
        </p:nvSpPr>
        <p:spPr>
          <a:xfrm>
            <a:off x="6071616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6" name="Shape 24"/>
          <p:cNvSpPr/>
          <p:nvPr/>
        </p:nvSpPr>
        <p:spPr>
          <a:xfrm>
            <a:off x="6071616" y="1234440"/>
            <a:ext cx="2651760" cy="45720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7" name="Text 25"/>
          <p:cNvSpPr/>
          <p:nvPr/>
        </p:nvSpPr>
        <p:spPr>
          <a:xfrm>
            <a:off x="6208776" y="1298448"/>
            <a:ext cx="2377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♻️  Circular Economy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208776" y="1664208"/>
            <a:ext cx="2377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$0</a:t>
            </a:r>
            <a:endParaRPr lang="en-US" sz="3200" dirty="0"/>
          </a:p>
        </p:txBody>
      </p:sp>
      <p:sp>
        <p:nvSpPr>
          <p:cNvPr id="29" name="Text 27"/>
          <p:cNvSpPr/>
          <p:nvPr/>
        </p:nvSpPr>
        <p:spPr>
          <a:xfrm>
            <a:off x="6208776" y="2249424"/>
            <a:ext cx="23774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raw material cost</a:t>
            </a:r>
            <a:endParaRPr lang="en-US" sz="1050" dirty="0"/>
          </a:p>
        </p:txBody>
      </p:sp>
      <p:sp>
        <p:nvSpPr>
          <p:cNvPr id="30" name="Shape 28"/>
          <p:cNvSpPr/>
          <p:nvPr/>
        </p:nvSpPr>
        <p:spPr>
          <a:xfrm>
            <a:off x="6208776" y="2578608"/>
            <a:ext cx="2377440" cy="16459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1" name="Text 29"/>
          <p:cNvSpPr/>
          <p:nvPr/>
        </p:nvSpPr>
        <p:spPr>
          <a:xfrm>
            <a:off x="6208776" y="2651760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Waste disposal liability → premium food input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6208776" y="3163824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Gate fee income from Day 1, before any batch runs</a:t>
            </a:r>
            <a:endParaRPr lang="en-US" sz="1000" dirty="0"/>
          </a:p>
        </p:txBody>
      </p:sp>
      <p:sp>
        <p:nvSpPr>
          <p:cNvPr id="33" name="Text 31"/>
          <p:cNvSpPr/>
          <p:nvPr/>
        </p:nvSpPr>
        <p:spPr>
          <a:xfrm>
            <a:off x="6208776" y="3675888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Zero liquid effluent · zero toxic byproducts</a:t>
            </a:r>
            <a:endParaRPr lang="en-US" sz="1000" dirty="0"/>
          </a:p>
        </p:txBody>
      </p:sp>
      <p:sp>
        <p:nvSpPr>
          <p:cNvPr id="34" name="Text 32"/>
          <p:cNvSpPr/>
          <p:nvPr/>
        </p:nvSpPr>
        <p:spPr>
          <a:xfrm>
            <a:off x="6208776" y="4187952"/>
            <a:ext cx="2377440" cy="4389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Residual substrate returns to soil as organic matter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Five Markets.  Five Gate Fees.  One Product.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749808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786384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Each market has documented regulatory urgency and a funded demand for MycoFeed™.  Development in Israel — opportunity is global.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457200" y="1080303"/>
            <a:ext cx="1261872" cy="164592"/>
          </a:xfrm>
          <a:prstGeom prst="rect">
            <a:avLst/>
          </a:prstGeom>
          <a:solidFill>
            <a:srgbClr val="141414"/>
          </a:solidFill>
          <a:ln w="12700">
            <a:solidFill>
              <a:srgbClr val="14141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Text 4"/>
          <p:cNvSpPr/>
          <p:nvPr/>
        </p:nvSpPr>
        <p:spPr>
          <a:xfrm>
            <a:off x="512064" y="1080303"/>
            <a:ext cx="1207008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1755648" y="1080303"/>
            <a:ext cx="1261872" cy="164592"/>
          </a:xfrm>
          <a:prstGeom prst="rect">
            <a:avLst/>
          </a:prstGeom>
          <a:solidFill>
            <a:srgbClr val="141414"/>
          </a:solidFill>
          <a:ln w="12700">
            <a:solidFill>
              <a:srgbClr val="14141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8" name="Text 6"/>
          <p:cNvSpPr/>
          <p:nvPr/>
        </p:nvSpPr>
        <p:spPr>
          <a:xfrm>
            <a:off x="1810512" y="1080303"/>
            <a:ext cx="1207008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Waste Scale</a:t>
            </a:r>
            <a:endParaRPr lang="en-US" sz="850" dirty="0"/>
          </a:p>
        </p:txBody>
      </p:sp>
      <p:sp>
        <p:nvSpPr>
          <p:cNvPr id="9" name="Shape 7"/>
          <p:cNvSpPr/>
          <p:nvPr/>
        </p:nvSpPr>
        <p:spPr>
          <a:xfrm>
            <a:off x="3063240" y="1080303"/>
            <a:ext cx="1920240" cy="164592"/>
          </a:xfrm>
          <a:prstGeom prst="rect">
            <a:avLst/>
          </a:prstGeom>
          <a:solidFill>
            <a:srgbClr val="141414"/>
          </a:solidFill>
          <a:ln w="12700">
            <a:solidFill>
              <a:srgbClr val="14141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0" name="Text 8"/>
          <p:cNvSpPr/>
          <p:nvPr/>
        </p:nvSpPr>
        <p:spPr>
          <a:xfrm>
            <a:off x="3118104" y="1080303"/>
            <a:ext cx="1865376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Urgency Trigger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5029200" y="1080303"/>
            <a:ext cx="1920240" cy="164592"/>
          </a:xfrm>
          <a:prstGeom prst="rect">
            <a:avLst/>
          </a:prstGeom>
          <a:solidFill>
            <a:srgbClr val="141414"/>
          </a:solidFill>
          <a:ln w="12700">
            <a:solidFill>
              <a:srgbClr val="14141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2" name="Text 10"/>
          <p:cNvSpPr/>
          <p:nvPr/>
        </p:nvSpPr>
        <p:spPr>
          <a:xfrm>
            <a:off x="5084064" y="1080303"/>
            <a:ext cx="1865376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Roughage Demand</a:t>
            </a:r>
            <a:endParaRPr lang="en-US" sz="850" dirty="0"/>
          </a:p>
        </p:txBody>
      </p:sp>
      <p:sp>
        <p:nvSpPr>
          <p:cNvPr id="13" name="Shape 11"/>
          <p:cNvSpPr/>
          <p:nvPr/>
        </p:nvSpPr>
        <p:spPr>
          <a:xfrm>
            <a:off x="6995160" y="1080303"/>
            <a:ext cx="1783080" cy="164592"/>
          </a:xfrm>
          <a:prstGeom prst="rect">
            <a:avLst/>
          </a:prstGeom>
          <a:solidFill>
            <a:srgbClr val="141414"/>
          </a:solidFill>
          <a:ln w="12700">
            <a:solidFill>
              <a:srgbClr val="141414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4" name="Text 12"/>
          <p:cNvSpPr/>
          <p:nvPr/>
        </p:nvSpPr>
        <p:spPr>
          <a:xfrm>
            <a:off x="7050024" y="1080303"/>
            <a:ext cx="1728216" cy="1645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Gate Fee Model</a:t>
            </a:r>
            <a:endParaRPr lang="en-US" sz="850" dirty="0"/>
          </a:p>
        </p:txBody>
      </p:sp>
      <p:sp>
        <p:nvSpPr>
          <p:cNvPr id="15" name="Shape 13"/>
          <p:cNvSpPr/>
          <p:nvPr/>
        </p:nvSpPr>
        <p:spPr>
          <a:xfrm>
            <a:off x="457200" y="1261872"/>
            <a:ext cx="8321040" cy="713232"/>
          </a:xfrm>
          <a:prstGeom prst="rect">
            <a:avLst/>
          </a:prstGeom>
          <a:solidFill>
            <a:srgbClr val="F4F1EC"/>
          </a:solidFill>
          <a:ln w="381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6" name="Shape 14"/>
          <p:cNvSpPr/>
          <p:nvPr/>
        </p:nvSpPr>
        <p:spPr>
          <a:xfrm>
            <a:off x="457200" y="1261872"/>
            <a:ext cx="50292" cy="713232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7" name="Text 15"/>
          <p:cNvSpPr/>
          <p:nvPr/>
        </p:nvSpPr>
        <p:spPr>
          <a:xfrm>
            <a:off x="566928" y="1353312"/>
            <a:ext cx="1143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Mediterranean Europe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1810512" y="1353312"/>
            <a:ext cx="1188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15M t/yr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1810512" y="1700784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/ ag waste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3118104" y="1335024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EU burning rules tightening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5084064" y="1335024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Italy, Spain, Greece dairy sector — 100% import dependent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7050024" y="1335024"/>
            <a:ext cx="1664208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Gate fee forming as burn permits restricted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457200" y="2027361"/>
            <a:ext cx="8321040" cy="731520"/>
          </a:xfrm>
          <a:prstGeom prst="rect">
            <a:avLst/>
          </a:prstGeom>
          <a:solidFill>
            <a:srgbClr val="F9F7F3"/>
          </a:solidFill>
          <a:ln w="381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4" name="Shape 22"/>
          <p:cNvSpPr/>
          <p:nvPr/>
        </p:nvSpPr>
        <p:spPr>
          <a:xfrm>
            <a:off x="457200" y="2027361"/>
            <a:ext cx="50292" cy="731520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5" name="Text 23"/>
          <p:cNvSpPr/>
          <p:nvPr/>
        </p:nvSpPr>
        <p:spPr>
          <a:xfrm>
            <a:off x="566928" y="2118801"/>
            <a:ext cx="1143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California, USA</a:t>
            </a:r>
            <a:endParaRPr lang="en-US" sz="1050" dirty="0"/>
          </a:p>
        </p:txBody>
      </p:sp>
      <p:sp>
        <p:nvSpPr>
          <p:cNvPr id="26" name="Text 24"/>
          <p:cNvSpPr/>
          <p:nvPr/>
        </p:nvSpPr>
        <p:spPr>
          <a:xfrm>
            <a:off x="1810512" y="2118801"/>
            <a:ext cx="1188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1.2M t/yr</a:t>
            </a:r>
            <a:endParaRPr lang="en-US" sz="1300" dirty="0"/>
          </a:p>
        </p:txBody>
      </p:sp>
      <p:sp>
        <p:nvSpPr>
          <p:cNvPr id="27" name="Text 25"/>
          <p:cNvSpPr/>
          <p:nvPr/>
        </p:nvSpPr>
        <p:spPr>
          <a:xfrm>
            <a:off x="1810512" y="2466273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/ ag waste</a:t>
            </a:r>
            <a:endParaRPr lang="en-US" sz="850" dirty="0"/>
          </a:p>
        </p:txBody>
      </p:sp>
      <p:sp>
        <p:nvSpPr>
          <p:cNvPr id="28" name="Text 26"/>
          <p:cNvSpPr/>
          <p:nvPr/>
        </p:nvSpPr>
        <p:spPr>
          <a:xfrm>
            <a:off x="3118104" y="2100513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⚡ Burn ban in force — January 2025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5084064" y="2100513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Largest US dairy state — alfalfa shipped 500+ miles</a:t>
            </a:r>
            <a:endParaRPr lang="en-US" sz="950" dirty="0"/>
          </a:p>
        </p:txBody>
      </p:sp>
      <p:sp>
        <p:nvSpPr>
          <p:cNvPr id="30" name="Text 28"/>
          <p:cNvSpPr/>
          <p:nvPr/>
        </p:nvSpPr>
        <p:spPr>
          <a:xfrm>
            <a:off x="7050024" y="2100513"/>
            <a:ext cx="1664208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Growers pay $100–300/acre today — our gate fee is ready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457200" y="2812443"/>
            <a:ext cx="8321040" cy="731520"/>
          </a:xfrm>
          <a:prstGeom prst="rect">
            <a:avLst/>
          </a:prstGeom>
          <a:solidFill>
            <a:srgbClr val="F4F1EC"/>
          </a:solidFill>
          <a:ln w="381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2" name="Shape 30"/>
          <p:cNvSpPr/>
          <p:nvPr/>
        </p:nvSpPr>
        <p:spPr>
          <a:xfrm>
            <a:off x="457200" y="2812443"/>
            <a:ext cx="50292" cy="731520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33" name="Text 31"/>
          <p:cNvSpPr/>
          <p:nvPr/>
        </p:nvSpPr>
        <p:spPr>
          <a:xfrm>
            <a:off x="566928" y="2903883"/>
            <a:ext cx="1143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Saudi Arabia &amp; GCC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1810512" y="2903883"/>
            <a:ext cx="1188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E3A8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33M+ date palms</a:t>
            </a:r>
            <a:endParaRPr lang="en-US" sz="1300" dirty="0"/>
          </a:p>
        </p:txBody>
      </p:sp>
      <p:sp>
        <p:nvSpPr>
          <p:cNvPr id="35" name="Text 33"/>
          <p:cNvSpPr/>
          <p:nvPr/>
        </p:nvSpPr>
        <p:spPr>
          <a:xfrm>
            <a:off x="1810512" y="3251355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/ ag waste</a:t>
            </a:r>
            <a:endParaRPr lang="en-US" sz="850" dirty="0"/>
          </a:p>
        </p:txBody>
      </p:sp>
      <p:sp>
        <p:nvSpPr>
          <p:cNvPr id="36" name="Text 34"/>
          <p:cNvSpPr/>
          <p:nvPr/>
        </p:nvSpPr>
        <p:spPr>
          <a:xfrm>
            <a:off x="3118104" y="2885595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⏰ Alfalfa ban 2027 — structural gap opening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5084064" y="2885595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 Safi / Almarai / Nadec — world's largest dairy farms</a:t>
            </a:r>
            <a:endParaRPr lang="en-US" sz="950" dirty="0"/>
          </a:p>
        </p:txBody>
      </p:sp>
      <p:sp>
        <p:nvSpPr>
          <p:cNvPr id="38" name="Text 36"/>
          <p:cNvSpPr/>
          <p:nvPr/>
        </p:nvSpPr>
        <p:spPr>
          <a:xfrm>
            <a:off x="7050024" y="2885595"/>
            <a:ext cx="1664208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Date palm rachis = BioMill's pilot feedstock. Perfect fit.</a:t>
            </a:r>
            <a:endParaRPr lang="en-US" sz="950" dirty="0"/>
          </a:p>
        </p:txBody>
      </p:sp>
      <p:sp>
        <p:nvSpPr>
          <p:cNvPr id="39" name="Shape 37"/>
          <p:cNvSpPr/>
          <p:nvPr/>
        </p:nvSpPr>
        <p:spPr>
          <a:xfrm>
            <a:off x="457200" y="3610571"/>
            <a:ext cx="8321040" cy="726298"/>
          </a:xfrm>
          <a:prstGeom prst="rect">
            <a:avLst/>
          </a:prstGeom>
          <a:solidFill>
            <a:srgbClr val="F9F7F3"/>
          </a:solidFill>
          <a:ln w="381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0" name="Shape 38"/>
          <p:cNvSpPr/>
          <p:nvPr/>
        </p:nvSpPr>
        <p:spPr>
          <a:xfrm>
            <a:off x="457200" y="3610571"/>
            <a:ext cx="50292" cy="726298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1" name="Text 39"/>
          <p:cNvSpPr/>
          <p:nvPr/>
        </p:nvSpPr>
        <p:spPr>
          <a:xfrm>
            <a:off x="566928" y="3702011"/>
            <a:ext cx="1143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India</a:t>
            </a:r>
            <a:endParaRPr lang="en-US" sz="1050" dirty="0"/>
          </a:p>
        </p:txBody>
      </p:sp>
      <p:sp>
        <p:nvSpPr>
          <p:cNvPr id="42" name="Text 40"/>
          <p:cNvSpPr/>
          <p:nvPr/>
        </p:nvSpPr>
        <p:spPr>
          <a:xfrm>
            <a:off x="1810512" y="3702011"/>
            <a:ext cx="1188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35M t/yr burned</a:t>
            </a:r>
            <a:endParaRPr lang="en-US" sz="1300" dirty="0"/>
          </a:p>
        </p:txBody>
      </p:sp>
      <p:sp>
        <p:nvSpPr>
          <p:cNvPr id="43" name="Text 41"/>
          <p:cNvSpPr/>
          <p:nvPr/>
        </p:nvSpPr>
        <p:spPr>
          <a:xfrm>
            <a:off x="1810512" y="4049483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/ ag waste</a:t>
            </a:r>
            <a:endParaRPr lang="en-US" sz="850" dirty="0"/>
          </a:p>
        </p:txBody>
      </p:sp>
      <p:sp>
        <p:nvSpPr>
          <p:cNvPr id="44" name="Text 42"/>
          <p:cNvSpPr/>
          <p:nvPr/>
        </p:nvSpPr>
        <p:spPr>
          <a:xfrm>
            <a:off x="3118104" y="3683723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22% national fodder deficit · $164M govt program</a:t>
            </a:r>
            <a:endParaRPr lang="en-US" sz="1000" dirty="0"/>
          </a:p>
        </p:txBody>
      </p:sp>
      <p:sp>
        <p:nvSpPr>
          <p:cNvPr id="45" name="Text 43"/>
          <p:cNvSpPr/>
          <p:nvPr/>
        </p:nvSpPr>
        <p:spPr>
          <a:xfrm>
            <a:off x="5084064" y="3683723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World's largest milk producer — roughage shortage every dry season</a:t>
            </a:r>
            <a:endParaRPr lang="en-US" sz="950" dirty="0"/>
          </a:p>
        </p:txBody>
      </p:sp>
      <p:sp>
        <p:nvSpPr>
          <p:cNvPr id="46" name="Text 44"/>
          <p:cNvSpPr/>
          <p:nvPr/>
        </p:nvSpPr>
        <p:spPr>
          <a:xfrm>
            <a:off x="7050024" y="3683723"/>
            <a:ext cx="1664208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Govt paying farmers not to burn — gate fee model proven</a:t>
            </a:r>
            <a:endParaRPr lang="en-US" sz="950" dirty="0"/>
          </a:p>
        </p:txBody>
      </p:sp>
      <p:sp>
        <p:nvSpPr>
          <p:cNvPr id="47" name="Shape 45"/>
          <p:cNvSpPr/>
          <p:nvPr/>
        </p:nvSpPr>
        <p:spPr>
          <a:xfrm>
            <a:off x="457200" y="4402194"/>
            <a:ext cx="8321040" cy="658368"/>
          </a:xfrm>
          <a:prstGeom prst="rect">
            <a:avLst/>
          </a:prstGeom>
          <a:solidFill>
            <a:srgbClr val="F4F1EC"/>
          </a:solidFill>
          <a:ln w="381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8" name="Shape 46"/>
          <p:cNvSpPr/>
          <p:nvPr/>
        </p:nvSpPr>
        <p:spPr>
          <a:xfrm>
            <a:off x="457200" y="4408725"/>
            <a:ext cx="50292" cy="658368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9" name="Text 47"/>
          <p:cNvSpPr/>
          <p:nvPr/>
        </p:nvSpPr>
        <p:spPr>
          <a:xfrm>
            <a:off x="566928" y="4493634"/>
            <a:ext cx="114300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Brazil</a:t>
            </a:r>
            <a:endParaRPr lang="en-US" sz="1050" dirty="0"/>
          </a:p>
        </p:txBody>
      </p:sp>
      <p:sp>
        <p:nvSpPr>
          <p:cNvPr id="50" name="Text 48"/>
          <p:cNvSpPr/>
          <p:nvPr/>
        </p:nvSpPr>
        <p:spPr>
          <a:xfrm>
            <a:off x="1810512" y="4493634"/>
            <a:ext cx="1188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200M+ t/yr bagasse</a:t>
            </a:r>
            <a:endParaRPr lang="en-US" sz="1300" dirty="0"/>
          </a:p>
        </p:txBody>
      </p:sp>
      <p:sp>
        <p:nvSpPr>
          <p:cNvPr id="51" name="Text 49"/>
          <p:cNvSpPr/>
          <p:nvPr/>
        </p:nvSpPr>
        <p:spPr>
          <a:xfrm>
            <a:off x="1810512" y="4841106"/>
            <a:ext cx="1188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pruning / ag waste</a:t>
            </a:r>
            <a:endParaRPr lang="en-US" sz="850" dirty="0"/>
          </a:p>
        </p:txBody>
      </p:sp>
      <p:sp>
        <p:nvSpPr>
          <p:cNvPr id="52" name="Text 50"/>
          <p:cNvSpPr/>
          <p:nvPr/>
        </p:nvSpPr>
        <p:spPr>
          <a:xfrm>
            <a:off x="3118104" y="4475346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14141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Seasonal roughage shortage every dry season</a:t>
            </a:r>
            <a:endParaRPr lang="en-US" sz="1000" dirty="0"/>
          </a:p>
        </p:txBody>
      </p:sp>
      <p:sp>
        <p:nvSpPr>
          <p:cNvPr id="53" name="Text 51"/>
          <p:cNvSpPr/>
          <p:nvPr/>
        </p:nvSpPr>
        <p:spPr>
          <a:xfrm>
            <a:off x="5084064" y="4475346"/>
            <a:ext cx="182880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World's largest beef exporter — 219M cattle</a:t>
            </a:r>
            <a:endParaRPr lang="en-US" sz="950" dirty="0"/>
          </a:p>
        </p:txBody>
      </p:sp>
      <p:sp>
        <p:nvSpPr>
          <p:cNvPr id="54" name="Text 52"/>
          <p:cNvSpPr/>
          <p:nvPr/>
        </p:nvSpPr>
        <p:spPr>
          <a:xfrm>
            <a:off x="7050024" y="4475346"/>
            <a:ext cx="1664208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Sugar mills pay for disposal — gate fee model ready to deploy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01168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One Input.  Three Revenue Streams.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457200" y="749808"/>
            <a:ext cx="8229600" cy="16459"/>
          </a:xfrm>
          <a:prstGeom prst="rect">
            <a:avLst/>
          </a:prstGeom>
          <a:solidFill>
            <a:srgbClr val="E5E2DC"/>
          </a:solidFill>
          <a:ln w="1270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4" name="Text 2"/>
          <p:cNvSpPr/>
          <p:nvPr/>
        </p:nvSpPr>
        <p:spPr>
          <a:xfrm>
            <a:off x="457200" y="786384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conventional feed producer has any of these three simultaneously.  Per installation at full scale.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438912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6" name="Shape 4"/>
          <p:cNvSpPr/>
          <p:nvPr/>
        </p:nvSpPr>
        <p:spPr>
          <a:xfrm>
            <a:off x="438912" y="1234440"/>
            <a:ext cx="2651760" cy="50292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7" name="Text 5"/>
          <p:cNvSpPr/>
          <p:nvPr/>
        </p:nvSpPr>
        <p:spPr>
          <a:xfrm>
            <a:off x="576072" y="1307592"/>
            <a:ext cx="23774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  ·  Gate Fee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576072" y="1691640"/>
            <a:ext cx="2377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C96A15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~$70/t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576072" y="2313432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intake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576072" y="2606040"/>
            <a:ext cx="2377440" cy="16459"/>
          </a:xfrm>
          <a:prstGeom prst="rect">
            <a:avLst/>
          </a:prstGeom>
          <a:solidFill>
            <a:srgbClr val="C96A15"/>
          </a:solidFill>
          <a:ln w="12700">
            <a:solidFill>
              <a:srgbClr val="C96A15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1" name="Text 9"/>
          <p:cNvSpPr/>
          <p:nvPr/>
        </p:nvSpPr>
        <p:spPr>
          <a:xfrm>
            <a:off x="576072" y="2679192"/>
            <a:ext cx="237744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Generator pays BioMill to collect and process the waste.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Paid before a single batch runs.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Structural: the generator has a legal and logistical obligation to dispose of this waste regardless of commodity prices.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3236976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3" name="Shape 11"/>
          <p:cNvSpPr/>
          <p:nvPr/>
        </p:nvSpPr>
        <p:spPr>
          <a:xfrm>
            <a:off x="3236976" y="1234440"/>
            <a:ext cx="2651760" cy="50292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4" name="Text 12"/>
          <p:cNvSpPr/>
          <p:nvPr/>
        </p:nvSpPr>
        <p:spPr>
          <a:xfrm>
            <a:off x="3374136" y="1307592"/>
            <a:ext cx="23774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  ·  MycoFeed™ Sales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3374136" y="1691640"/>
            <a:ext cx="2377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A6E3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~$140/t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3374136" y="2313432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delivery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3374136" y="2606040"/>
            <a:ext cx="2377440" cy="16459"/>
          </a:xfrm>
          <a:prstGeom prst="rect">
            <a:avLst/>
          </a:prstGeom>
          <a:solidFill>
            <a:srgbClr val="2A6E3F"/>
          </a:solidFill>
          <a:ln w="12700">
            <a:solidFill>
              <a:srgbClr val="2A6E3F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18" name="Text 16"/>
          <p:cNvSpPr/>
          <p:nvPr/>
        </p:nvSpPr>
        <p:spPr>
          <a:xfrm>
            <a:off x="3374136" y="2679192"/>
            <a:ext cx="237744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Verified ruminant roughage supplement delivered to farms.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Established feed category — no novel approval.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Competes with imported alfalfa at $250–500/t in most markets.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6035040" y="1234440"/>
            <a:ext cx="2651760" cy="3749040"/>
          </a:xfrm>
          <a:prstGeom prst="rect">
            <a:avLst/>
          </a:prstGeom>
          <a:solidFill>
            <a:srgbClr val="F4F1EC"/>
          </a:solidFill>
          <a:ln w="6350">
            <a:solidFill>
              <a:srgbClr val="E5E2DC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0" name="Shape 18"/>
          <p:cNvSpPr/>
          <p:nvPr/>
        </p:nvSpPr>
        <p:spPr>
          <a:xfrm>
            <a:off x="6035040" y="1234440"/>
            <a:ext cx="2651760" cy="50292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1" name="Text 19"/>
          <p:cNvSpPr/>
          <p:nvPr/>
        </p:nvSpPr>
        <p:spPr>
          <a:xfrm>
            <a:off x="6172200" y="1307592"/>
            <a:ext cx="23774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4141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  ·  Carbon Credits</a:t>
            </a:r>
            <a:endParaRPr lang="en-US" sz="1400" dirty="0"/>
          </a:p>
        </p:txBody>
      </p:sp>
      <p:sp>
        <p:nvSpPr>
          <p:cNvPr id="22" name="Text 20"/>
          <p:cNvSpPr/>
          <p:nvPr/>
        </p:nvSpPr>
        <p:spPr>
          <a:xfrm>
            <a:off x="6172200" y="1691640"/>
            <a:ext cx="237744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E3A8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$30–50/t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1E3A8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CO₂e</a:t>
            </a:r>
            <a:endParaRPr lang="en-US" sz="2800" dirty="0"/>
          </a:p>
        </p:txBody>
      </p:sp>
      <p:sp>
        <p:nvSpPr>
          <p:cNvPr id="23" name="Text 21"/>
          <p:cNvSpPr/>
          <p:nvPr/>
        </p:nvSpPr>
        <p:spPr>
          <a:xfrm>
            <a:off x="6172200" y="2313432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9A9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upside — not in base model</a:t>
            </a:r>
            <a:endParaRPr lang="en-US" sz="1000" dirty="0"/>
          </a:p>
        </p:txBody>
      </p:sp>
      <p:sp>
        <p:nvSpPr>
          <p:cNvPr id="24" name="Shape 22"/>
          <p:cNvSpPr/>
          <p:nvPr/>
        </p:nvSpPr>
        <p:spPr>
          <a:xfrm>
            <a:off x="6172200" y="2606040"/>
            <a:ext cx="2377440" cy="16459"/>
          </a:xfrm>
          <a:prstGeom prst="rect">
            <a:avLst/>
          </a:prstGeom>
          <a:solidFill>
            <a:srgbClr val="1E3A8A"/>
          </a:solidFill>
          <a:ln w="12700">
            <a:solidFill>
              <a:srgbClr val="1E3A8A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5" name="Text 23"/>
          <p:cNvSpPr/>
          <p:nvPr/>
        </p:nvSpPr>
        <p:spPr>
          <a:xfrm>
            <a:off x="6172200" y="2679192"/>
            <a:ext cx="237744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tonne of pruning waste processed instead of burned avoids ~1.8t CO₂e.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Voluntary carbon markets: $30–50/t CO₂e.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200,000 t/yr processed = ~$10–18M additional revenue.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6B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in our financial model yet.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438912" y="4800600"/>
            <a:ext cx="8321040" cy="338328"/>
          </a:xfrm>
          <a:prstGeom prst="rect">
            <a:avLst/>
          </a:prstGeom>
          <a:solidFill>
            <a:srgbClr val="135000"/>
          </a:solidFill>
          <a:ln w="12700">
            <a:solidFill>
              <a:srgbClr val="1350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27" name="Text 25"/>
          <p:cNvSpPr/>
          <p:nvPr/>
        </p:nvSpPr>
        <p:spPr>
          <a:xfrm>
            <a:off x="548640" y="4800600"/>
            <a:ext cx="8138160" cy="3383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Combined revenue per installation at full scale: ~$7M/yr  ·  36% EBITDA  ·  Payback under 3 years  ·  Replicable globally without re-engineering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2287</Words>
  <Application>Microsoft Office PowerPoint</Application>
  <PresentationFormat>On-screen Show (16:9)</PresentationFormat>
  <Paragraphs>377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BioMill — Global Impact Brief</dc:title>
  <dc:subject>PptxGenJS Presentation</dc:subject>
  <dc:creator>PptxGenJS</dc:creator>
  <cp:lastModifiedBy>EREZ ASHKENAZI</cp:lastModifiedBy>
  <cp:revision>14</cp:revision>
  <dcterms:created xsi:type="dcterms:W3CDTF">2026-05-09T10:14:26Z</dcterms:created>
  <dcterms:modified xsi:type="dcterms:W3CDTF">2026-05-11T08:24:18Z</dcterms:modified>
</cp:coreProperties>
</file>